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 id="266" r:id="rId10"/>
    <p:sldId id="264"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5" autoAdjust="0"/>
    <p:restoredTop sz="94660"/>
  </p:normalViewPr>
  <p:slideViewPr>
    <p:cSldViewPr snapToGrid="0">
      <p:cViewPr varScale="1">
        <p:scale>
          <a:sx n="81" d="100"/>
          <a:sy n="81" d="100"/>
        </p:scale>
        <p:origin x="120" y="6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BC033-C817-47ED-8904-E4C7E0FF38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3FEF79D-720C-4C91-A47A-6B65EC4EBB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02334A8-831E-4E5D-9567-1BAF4536D2B7}"/>
              </a:ext>
            </a:extLst>
          </p:cNvPr>
          <p:cNvSpPr>
            <a:spLocks noGrp="1"/>
          </p:cNvSpPr>
          <p:nvPr>
            <p:ph type="dt" sz="half" idx="10"/>
          </p:nvPr>
        </p:nvSpPr>
        <p:spPr/>
        <p:txBody>
          <a:bodyPr/>
          <a:lstStyle/>
          <a:p>
            <a:fld id="{A9E3AC39-27F6-4D31-B74F-B9778B0C1C9D}" type="datetimeFigureOut">
              <a:rPr lang="en-US" smtClean="0"/>
              <a:t>3/14/2021</a:t>
            </a:fld>
            <a:endParaRPr lang="en-US"/>
          </a:p>
        </p:txBody>
      </p:sp>
      <p:sp>
        <p:nvSpPr>
          <p:cNvPr id="5" name="Footer Placeholder 4">
            <a:extLst>
              <a:ext uri="{FF2B5EF4-FFF2-40B4-BE49-F238E27FC236}">
                <a16:creationId xmlns:a16="http://schemas.microsoft.com/office/drawing/2014/main" id="{1C0622A7-52E2-414E-80A5-0580AF19C1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573DE2-E8A6-4D23-BB02-87534B93B5C4}"/>
              </a:ext>
            </a:extLst>
          </p:cNvPr>
          <p:cNvSpPr>
            <a:spLocks noGrp="1"/>
          </p:cNvSpPr>
          <p:nvPr>
            <p:ph type="sldNum" sz="quarter" idx="12"/>
          </p:nvPr>
        </p:nvSpPr>
        <p:spPr/>
        <p:txBody>
          <a:bodyPr/>
          <a:lstStyle/>
          <a:p>
            <a:fld id="{C5FDA103-C9DD-4BC3-8A21-B14CB43D91D7}" type="slidenum">
              <a:rPr lang="en-US" smtClean="0"/>
              <a:t>‹#›</a:t>
            </a:fld>
            <a:endParaRPr lang="en-US"/>
          </a:p>
        </p:txBody>
      </p:sp>
    </p:spTree>
    <p:extLst>
      <p:ext uri="{BB962C8B-B14F-4D97-AF65-F5344CB8AC3E}">
        <p14:creationId xmlns:p14="http://schemas.microsoft.com/office/powerpoint/2010/main" val="237301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5AF74-3FD9-4017-B9B3-19DE6E0D989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665F3DE-CF5A-4A14-9AB6-9420AFD57F7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AB15F1-45DE-442F-8409-9251D5993F1D}"/>
              </a:ext>
            </a:extLst>
          </p:cNvPr>
          <p:cNvSpPr>
            <a:spLocks noGrp="1"/>
          </p:cNvSpPr>
          <p:nvPr>
            <p:ph type="dt" sz="half" idx="10"/>
          </p:nvPr>
        </p:nvSpPr>
        <p:spPr/>
        <p:txBody>
          <a:bodyPr/>
          <a:lstStyle/>
          <a:p>
            <a:fld id="{A9E3AC39-27F6-4D31-B74F-B9778B0C1C9D}" type="datetimeFigureOut">
              <a:rPr lang="en-US" smtClean="0"/>
              <a:t>3/14/2021</a:t>
            </a:fld>
            <a:endParaRPr lang="en-US"/>
          </a:p>
        </p:txBody>
      </p:sp>
      <p:sp>
        <p:nvSpPr>
          <p:cNvPr id="5" name="Footer Placeholder 4">
            <a:extLst>
              <a:ext uri="{FF2B5EF4-FFF2-40B4-BE49-F238E27FC236}">
                <a16:creationId xmlns:a16="http://schemas.microsoft.com/office/drawing/2014/main" id="{2FCB5A22-946B-4BAE-A362-6969D8B82D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4B6C0D-84A6-45DF-84B4-E365CD7133D7}"/>
              </a:ext>
            </a:extLst>
          </p:cNvPr>
          <p:cNvSpPr>
            <a:spLocks noGrp="1"/>
          </p:cNvSpPr>
          <p:nvPr>
            <p:ph type="sldNum" sz="quarter" idx="12"/>
          </p:nvPr>
        </p:nvSpPr>
        <p:spPr/>
        <p:txBody>
          <a:bodyPr/>
          <a:lstStyle/>
          <a:p>
            <a:fld id="{C5FDA103-C9DD-4BC3-8A21-B14CB43D91D7}" type="slidenum">
              <a:rPr lang="en-US" smtClean="0"/>
              <a:t>‹#›</a:t>
            </a:fld>
            <a:endParaRPr lang="en-US"/>
          </a:p>
        </p:txBody>
      </p:sp>
    </p:spTree>
    <p:extLst>
      <p:ext uri="{BB962C8B-B14F-4D97-AF65-F5344CB8AC3E}">
        <p14:creationId xmlns:p14="http://schemas.microsoft.com/office/powerpoint/2010/main" val="3409187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6B6D5CC-12B8-48EF-955D-8E97D7A117A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FADF36A-4C35-44FC-AA0D-FAD85CF6E1C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FE2373-8F36-4248-A85C-8833E1411649}"/>
              </a:ext>
            </a:extLst>
          </p:cNvPr>
          <p:cNvSpPr>
            <a:spLocks noGrp="1"/>
          </p:cNvSpPr>
          <p:nvPr>
            <p:ph type="dt" sz="half" idx="10"/>
          </p:nvPr>
        </p:nvSpPr>
        <p:spPr/>
        <p:txBody>
          <a:bodyPr/>
          <a:lstStyle/>
          <a:p>
            <a:fld id="{A9E3AC39-27F6-4D31-B74F-B9778B0C1C9D}" type="datetimeFigureOut">
              <a:rPr lang="en-US" smtClean="0"/>
              <a:t>3/14/2021</a:t>
            </a:fld>
            <a:endParaRPr lang="en-US"/>
          </a:p>
        </p:txBody>
      </p:sp>
      <p:sp>
        <p:nvSpPr>
          <p:cNvPr id="5" name="Footer Placeholder 4">
            <a:extLst>
              <a:ext uri="{FF2B5EF4-FFF2-40B4-BE49-F238E27FC236}">
                <a16:creationId xmlns:a16="http://schemas.microsoft.com/office/drawing/2014/main" id="{75930B85-B83D-4062-B372-8EAD002425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86F342-A189-45B9-AC70-049C192A10AB}"/>
              </a:ext>
            </a:extLst>
          </p:cNvPr>
          <p:cNvSpPr>
            <a:spLocks noGrp="1"/>
          </p:cNvSpPr>
          <p:nvPr>
            <p:ph type="sldNum" sz="quarter" idx="12"/>
          </p:nvPr>
        </p:nvSpPr>
        <p:spPr/>
        <p:txBody>
          <a:bodyPr/>
          <a:lstStyle/>
          <a:p>
            <a:fld id="{C5FDA103-C9DD-4BC3-8A21-B14CB43D91D7}" type="slidenum">
              <a:rPr lang="en-US" smtClean="0"/>
              <a:t>‹#›</a:t>
            </a:fld>
            <a:endParaRPr lang="en-US"/>
          </a:p>
        </p:txBody>
      </p:sp>
    </p:spTree>
    <p:extLst>
      <p:ext uri="{BB962C8B-B14F-4D97-AF65-F5344CB8AC3E}">
        <p14:creationId xmlns:p14="http://schemas.microsoft.com/office/powerpoint/2010/main" val="381060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F19B1-E103-4CAC-AD1A-E850BFFEF9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12FAACA-11DC-47C2-8256-989EEDA4A2C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A67DD1-7354-47EB-BE4B-DFC43243E263}"/>
              </a:ext>
            </a:extLst>
          </p:cNvPr>
          <p:cNvSpPr>
            <a:spLocks noGrp="1"/>
          </p:cNvSpPr>
          <p:nvPr>
            <p:ph type="dt" sz="half" idx="10"/>
          </p:nvPr>
        </p:nvSpPr>
        <p:spPr/>
        <p:txBody>
          <a:bodyPr/>
          <a:lstStyle/>
          <a:p>
            <a:fld id="{A9E3AC39-27F6-4D31-B74F-B9778B0C1C9D}" type="datetimeFigureOut">
              <a:rPr lang="en-US" smtClean="0"/>
              <a:t>3/14/2021</a:t>
            </a:fld>
            <a:endParaRPr lang="en-US"/>
          </a:p>
        </p:txBody>
      </p:sp>
      <p:sp>
        <p:nvSpPr>
          <p:cNvPr id="5" name="Footer Placeholder 4">
            <a:extLst>
              <a:ext uri="{FF2B5EF4-FFF2-40B4-BE49-F238E27FC236}">
                <a16:creationId xmlns:a16="http://schemas.microsoft.com/office/drawing/2014/main" id="{A7B2A4D1-099A-4B1C-B451-BD92A056AE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C3016F-AE65-4251-B10B-D275B0EC06B5}"/>
              </a:ext>
            </a:extLst>
          </p:cNvPr>
          <p:cNvSpPr>
            <a:spLocks noGrp="1"/>
          </p:cNvSpPr>
          <p:nvPr>
            <p:ph type="sldNum" sz="quarter" idx="12"/>
          </p:nvPr>
        </p:nvSpPr>
        <p:spPr/>
        <p:txBody>
          <a:bodyPr/>
          <a:lstStyle/>
          <a:p>
            <a:fld id="{C5FDA103-C9DD-4BC3-8A21-B14CB43D91D7}" type="slidenum">
              <a:rPr lang="en-US" smtClean="0"/>
              <a:t>‹#›</a:t>
            </a:fld>
            <a:endParaRPr lang="en-US"/>
          </a:p>
        </p:txBody>
      </p:sp>
    </p:spTree>
    <p:extLst>
      <p:ext uri="{BB962C8B-B14F-4D97-AF65-F5344CB8AC3E}">
        <p14:creationId xmlns:p14="http://schemas.microsoft.com/office/powerpoint/2010/main" val="700204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6379D-BEB0-4D98-90D4-A610F14DBCD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958E027-93A7-4941-B45A-49579BAEEC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81125E-AF10-47F0-AEED-883262DB847A}"/>
              </a:ext>
            </a:extLst>
          </p:cNvPr>
          <p:cNvSpPr>
            <a:spLocks noGrp="1"/>
          </p:cNvSpPr>
          <p:nvPr>
            <p:ph type="dt" sz="half" idx="10"/>
          </p:nvPr>
        </p:nvSpPr>
        <p:spPr/>
        <p:txBody>
          <a:bodyPr/>
          <a:lstStyle/>
          <a:p>
            <a:fld id="{A9E3AC39-27F6-4D31-B74F-B9778B0C1C9D}" type="datetimeFigureOut">
              <a:rPr lang="en-US" smtClean="0"/>
              <a:t>3/14/2021</a:t>
            </a:fld>
            <a:endParaRPr lang="en-US"/>
          </a:p>
        </p:txBody>
      </p:sp>
      <p:sp>
        <p:nvSpPr>
          <p:cNvPr id="5" name="Footer Placeholder 4">
            <a:extLst>
              <a:ext uri="{FF2B5EF4-FFF2-40B4-BE49-F238E27FC236}">
                <a16:creationId xmlns:a16="http://schemas.microsoft.com/office/drawing/2014/main" id="{04C008C9-F888-4F1C-8315-DB6D254DD6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5772C2-4BCC-4DA1-94C5-0A69CF99FD0E}"/>
              </a:ext>
            </a:extLst>
          </p:cNvPr>
          <p:cNvSpPr>
            <a:spLocks noGrp="1"/>
          </p:cNvSpPr>
          <p:nvPr>
            <p:ph type="sldNum" sz="quarter" idx="12"/>
          </p:nvPr>
        </p:nvSpPr>
        <p:spPr/>
        <p:txBody>
          <a:bodyPr/>
          <a:lstStyle/>
          <a:p>
            <a:fld id="{C5FDA103-C9DD-4BC3-8A21-B14CB43D91D7}" type="slidenum">
              <a:rPr lang="en-US" smtClean="0"/>
              <a:t>‹#›</a:t>
            </a:fld>
            <a:endParaRPr lang="en-US"/>
          </a:p>
        </p:txBody>
      </p:sp>
    </p:spTree>
    <p:extLst>
      <p:ext uri="{BB962C8B-B14F-4D97-AF65-F5344CB8AC3E}">
        <p14:creationId xmlns:p14="http://schemas.microsoft.com/office/powerpoint/2010/main" val="2401799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89A94-8ECD-4254-9FEC-1AAF1CD3BC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5F6B1E-7D39-46EC-AADF-2BA5AEAD943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7ABF79-EE30-480C-B580-D886AFFD48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8B37A76-E0AC-4B51-822B-94FB9FD2DB8E}"/>
              </a:ext>
            </a:extLst>
          </p:cNvPr>
          <p:cNvSpPr>
            <a:spLocks noGrp="1"/>
          </p:cNvSpPr>
          <p:nvPr>
            <p:ph type="dt" sz="half" idx="10"/>
          </p:nvPr>
        </p:nvSpPr>
        <p:spPr/>
        <p:txBody>
          <a:bodyPr/>
          <a:lstStyle/>
          <a:p>
            <a:fld id="{A9E3AC39-27F6-4D31-B74F-B9778B0C1C9D}" type="datetimeFigureOut">
              <a:rPr lang="en-US" smtClean="0"/>
              <a:t>3/14/2021</a:t>
            </a:fld>
            <a:endParaRPr lang="en-US"/>
          </a:p>
        </p:txBody>
      </p:sp>
      <p:sp>
        <p:nvSpPr>
          <p:cNvPr id="6" name="Footer Placeholder 5">
            <a:extLst>
              <a:ext uri="{FF2B5EF4-FFF2-40B4-BE49-F238E27FC236}">
                <a16:creationId xmlns:a16="http://schemas.microsoft.com/office/drawing/2014/main" id="{50870946-2726-4544-95EF-DA64C89423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EF612A-BFD3-4593-8D3A-30F91F292F96}"/>
              </a:ext>
            </a:extLst>
          </p:cNvPr>
          <p:cNvSpPr>
            <a:spLocks noGrp="1"/>
          </p:cNvSpPr>
          <p:nvPr>
            <p:ph type="sldNum" sz="quarter" idx="12"/>
          </p:nvPr>
        </p:nvSpPr>
        <p:spPr/>
        <p:txBody>
          <a:bodyPr/>
          <a:lstStyle/>
          <a:p>
            <a:fld id="{C5FDA103-C9DD-4BC3-8A21-B14CB43D91D7}" type="slidenum">
              <a:rPr lang="en-US" smtClean="0"/>
              <a:t>‹#›</a:t>
            </a:fld>
            <a:endParaRPr lang="en-US"/>
          </a:p>
        </p:txBody>
      </p:sp>
    </p:spTree>
    <p:extLst>
      <p:ext uri="{BB962C8B-B14F-4D97-AF65-F5344CB8AC3E}">
        <p14:creationId xmlns:p14="http://schemas.microsoft.com/office/powerpoint/2010/main" val="1897742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42ED2-D93F-4F4C-98B9-398A5F49D25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576E31F-81AE-4567-B742-20CDB3FDD2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98AF1C3-E8A7-48D8-B3E1-BB37534187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AE56785-B589-408B-87D4-C2AF6D1818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DE8FE4-A11E-4500-A708-FDB002558E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1707846-F92A-4337-BE3A-1D37600F1D3A}"/>
              </a:ext>
            </a:extLst>
          </p:cNvPr>
          <p:cNvSpPr>
            <a:spLocks noGrp="1"/>
          </p:cNvSpPr>
          <p:nvPr>
            <p:ph type="dt" sz="half" idx="10"/>
          </p:nvPr>
        </p:nvSpPr>
        <p:spPr/>
        <p:txBody>
          <a:bodyPr/>
          <a:lstStyle/>
          <a:p>
            <a:fld id="{A9E3AC39-27F6-4D31-B74F-B9778B0C1C9D}" type="datetimeFigureOut">
              <a:rPr lang="en-US" smtClean="0"/>
              <a:t>3/14/2021</a:t>
            </a:fld>
            <a:endParaRPr lang="en-US"/>
          </a:p>
        </p:txBody>
      </p:sp>
      <p:sp>
        <p:nvSpPr>
          <p:cNvPr id="8" name="Footer Placeholder 7">
            <a:extLst>
              <a:ext uri="{FF2B5EF4-FFF2-40B4-BE49-F238E27FC236}">
                <a16:creationId xmlns:a16="http://schemas.microsoft.com/office/drawing/2014/main" id="{C201D41A-00FA-4DCE-846F-94FCC6B5B70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A508511-6443-49A2-9D6A-FCB72C7A92F9}"/>
              </a:ext>
            </a:extLst>
          </p:cNvPr>
          <p:cNvSpPr>
            <a:spLocks noGrp="1"/>
          </p:cNvSpPr>
          <p:nvPr>
            <p:ph type="sldNum" sz="quarter" idx="12"/>
          </p:nvPr>
        </p:nvSpPr>
        <p:spPr/>
        <p:txBody>
          <a:bodyPr/>
          <a:lstStyle/>
          <a:p>
            <a:fld id="{C5FDA103-C9DD-4BC3-8A21-B14CB43D91D7}" type="slidenum">
              <a:rPr lang="en-US" smtClean="0"/>
              <a:t>‹#›</a:t>
            </a:fld>
            <a:endParaRPr lang="en-US"/>
          </a:p>
        </p:txBody>
      </p:sp>
    </p:spTree>
    <p:extLst>
      <p:ext uri="{BB962C8B-B14F-4D97-AF65-F5344CB8AC3E}">
        <p14:creationId xmlns:p14="http://schemas.microsoft.com/office/powerpoint/2010/main" val="3527349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31C02-E740-4B01-9B05-0BE2D10A685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AF9A02C-ED2B-4CA7-B2C1-F4EBD0DDC8B1}"/>
              </a:ext>
            </a:extLst>
          </p:cNvPr>
          <p:cNvSpPr>
            <a:spLocks noGrp="1"/>
          </p:cNvSpPr>
          <p:nvPr>
            <p:ph type="dt" sz="half" idx="10"/>
          </p:nvPr>
        </p:nvSpPr>
        <p:spPr/>
        <p:txBody>
          <a:bodyPr/>
          <a:lstStyle/>
          <a:p>
            <a:fld id="{A9E3AC39-27F6-4D31-B74F-B9778B0C1C9D}" type="datetimeFigureOut">
              <a:rPr lang="en-US" smtClean="0"/>
              <a:t>3/14/2021</a:t>
            </a:fld>
            <a:endParaRPr lang="en-US"/>
          </a:p>
        </p:txBody>
      </p:sp>
      <p:sp>
        <p:nvSpPr>
          <p:cNvPr id="4" name="Footer Placeholder 3">
            <a:extLst>
              <a:ext uri="{FF2B5EF4-FFF2-40B4-BE49-F238E27FC236}">
                <a16:creationId xmlns:a16="http://schemas.microsoft.com/office/drawing/2014/main" id="{AFECF606-E8B2-4E86-8322-DBD1743B128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7B21066-6667-429E-BF1F-B34B806C3C6F}"/>
              </a:ext>
            </a:extLst>
          </p:cNvPr>
          <p:cNvSpPr>
            <a:spLocks noGrp="1"/>
          </p:cNvSpPr>
          <p:nvPr>
            <p:ph type="sldNum" sz="quarter" idx="12"/>
          </p:nvPr>
        </p:nvSpPr>
        <p:spPr/>
        <p:txBody>
          <a:bodyPr/>
          <a:lstStyle/>
          <a:p>
            <a:fld id="{C5FDA103-C9DD-4BC3-8A21-B14CB43D91D7}" type="slidenum">
              <a:rPr lang="en-US" smtClean="0"/>
              <a:t>‹#›</a:t>
            </a:fld>
            <a:endParaRPr lang="en-US"/>
          </a:p>
        </p:txBody>
      </p:sp>
    </p:spTree>
    <p:extLst>
      <p:ext uri="{BB962C8B-B14F-4D97-AF65-F5344CB8AC3E}">
        <p14:creationId xmlns:p14="http://schemas.microsoft.com/office/powerpoint/2010/main" val="1258824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133CC4-1E4A-4416-A8E0-7AFF9E422852}"/>
              </a:ext>
            </a:extLst>
          </p:cNvPr>
          <p:cNvSpPr>
            <a:spLocks noGrp="1"/>
          </p:cNvSpPr>
          <p:nvPr>
            <p:ph type="dt" sz="half" idx="10"/>
          </p:nvPr>
        </p:nvSpPr>
        <p:spPr/>
        <p:txBody>
          <a:bodyPr/>
          <a:lstStyle/>
          <a:p>
            <a:fld id="{A9E3AC39-27F6-4D31-B74F-B9778B0C1C9D}" type="datetimeFigureOut">
              <a:rPr lang="en-US" smtClean="0"/>
              <a:t>3/14/2021</a:t>
            </a:fld>
            <a:endParaRPr lang="en-US"/>
          </a:p>
        </p:txBody>
      </p:sp>
      <p:sp>
        <p:nvSpPr>
          <p:cNvPr id="3" name="Footer Placeholder 2">
            <a:extLst>
              <a:ext uri="{FF2B5EF4-FFF2-40B4-BE49-F238E27FC236}">
                <a16:creationId xmlns:a16="http://schemas.microsoft.com/office/drawing/2014/main" id="{F0E96B06-2EC6-4EF3-B141-4B54E1AEFA9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966BCE7-7E9D-4BB9-AC28-C3E382082AEC}"/>
              </a:ext>
            </a:extLst>
          </p:cNvPr>
          <p:cNvSpPr>
            <a:spLocks noGrp="1"/>
          </p:cNvSpPr>
          <p:nvPr>
            <p:ph type="sldNum" sz="quarter" idx="12"/>
          </p:nvPr>
        </p:nvSpPr>
        <p:spPr/>
        <p:txBody>
          <a:bodyPr/>
          <a:lstStyle/>
          <a:p>
            <a:fld id="{C5FDA103-C9DD-4BC3-8A21-B14CB43D91D7}" type="slidenum">
              <a:rPr lang="en-US" smtClean="0"/>
              <a:t>‹#›</a:t>
            </a:fld>
            <a:endParaRPr lang="en-US"/>
          </a:p>
        </p:txBody>
      </p:sp>
    </p:spTree>
    <p:extLst>
      <p:ext uri="{BB962C8B-B14F-4D97-AF65-F5344CB8AC3E}">
        <p14:creationId xmlns:p14="http://schemas.microsoft.com/office/powerpoint/2010/main" val="2328549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3B3D5-AD85-44CE-9A25-D40101DD5E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BE536F-DCD2-4EA6-8925-B416425B7F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230D9E2-1C3D-497C-84A0-24AB0A9131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28EDBC-F925-4539-BB67-F6D4437AB4C3}"/>
              </a:ext>
            </a:extLst>
          </p:cNvPr>
          <p:cNvSpPr>
            <a:spLocks noGrp="1"/>
          </p:cNvSpPr>
          <p:nvPr>
            <p:ph type="dt" sz="half" idx="10"/>
          </p:nvPr>
        </p:nvSpPr>
        <p:spPr/>
        <p:txBody>
          <a:bodyPr/>
          <a:lstStyle/>
          <a:p>
            <a:fld id="{A9E3AC39-27F6-4D31-B74F-B9778B0C1C9D}" type="datetimeFigureOut">
              <a:rPr lang="en-US" smtClean="0"/>
              <a:t>3/14/2021</a:t>
            </a:fld>
            <a:endParaRPr lang="en-US"/>
          </a:p>
        </p:txBody>
      </p:sp>
      <p:sp>
        <p:nvSpPr>
          <p:cNvPr id="6" name="Footer Placeholder 5">
            <a:extLst>
              <a:ext uri="{FF2B5EF4-FFF2-40B4-BE49-F238E27FC236}">
                <a16:creationId xmlns:a16="http://schemas.microsoft.com/office/drawing/2014/main" id="{B08CB0B0-3800-4C94-8B51-EF5009CC7F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128485-54F4-47D8-96C6-FB783500885B}"/>
              </a:ext>
            </a:extLst>
          </p:cNvPr>
          <p:cNvSpPr>
            <a:spLocks noGrp="1"/>
          </p:cNvSpPr>
          <p:nvPr>
            <p:ph type="sldNum" sz="quarter" idx="12"/>
          </p:nvPr>
        </p:nvSpPr>
        <p:spPr/>
        <p:txBody>
          <a:bodyPr/>
          <a:lstStyle/>
          <a:p>
            <a:fld id="{C5FDA103-C9DD-4BC3-8A21-B14CB43D91D7}" type="slidenum">
              <a:rPr lang="en-US" smtClean="0"/>
              <a:t>‹#›</a:t>
            </a:fld>
            <a:endParaRPr lang="en-US"/>
          </a:p>
        </p:txBody>
      </p:sp>
    </p:spTree>
    <p:extLst>
      <p:ext uri="{BB962C8B-B14F-4D97-AF65-F5344CB8AC3E}">
        <p14:creationId xmlns:p14="http://schemas.microsoft.com/office/powerpoint/2010/main" val="603878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3E26E-F267-4DC0-B045-2C917D71DF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602AAE-46F0-4A26-95D6-33DC4D3483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CE0C246-6CF0-4707-BE3A-73D9B82CF0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647E698-BAC0-4532-A7CE-3F5F49668F4C}"/>
              </a:ext>
            </a:extLst>
          </p:cNvPr>
          <p:cNvSpPr>
            <a:spLocks noGrp="1"/>
          </p:cNvSpPr>
          <p:nvPr>
            <p:ph type="dt" sz="half" idx="10"/>
          </p:nvPr>
        </p:nvSpPr>
        <p:spPr/>
        <p:txBody>
          <a:bodyPr/>
          <a:lstStyle/>
          <a:p>
            <a:fld id="{A9E3AC39-27F6-4D31-B74F-B9778B0C1C9D}" type="datetimeFigureOut">
              <a:rPr lang="en-US" smtClean="0"/>
              <a:t>3/14/2021</a:t>
            </a:fld>
            <a:endParaRPr lang="en-US"/>
          </a:p>
        </p:txBody>
      </p:sp>
      <p:sp>
        <p:nvSpPr>
          <p:cNvPr id="6" name="Footer Placeholder 5">
            <a:extLst>
              <a:ext uri="{FF2B5EF4-FFF2-40B4-BE49-F238E27FC236}">
                <a16:creationId xmlns:a16="http://schemas.microsoft.com/office/drawing/2014/main" id="{7B218AF2-AAE1-4624-8BF7-3D225A745F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BEA3FD-30E4-444D-B6E0-1C2E0F9E7950}"/>
              </a:ext>
            </a:extLst>
          </p:cNvPr>
          <p:cNvSpPr>
            <a:spLocks noGrp="1"/>
          </p:cNvSpPr>
          <p:nvPr>
            <p:ph type="sldNum" sz="quarter" idx="12"/>
          </p:nvPr>
        </p:nvSpPr>
        <p:spPr/>
        <p:txBody>
          <a:bodyPr/>
          <a:lstStyle/>
          <a:p>
            <a:fld id="{C5FDA103-C9DD-4BC3-8A21-B14CB43D91D7}" type="slidenum">
              <a:rPr lang="en-US" smtClean="0"/>
              <a:t>‹#›</a:t>
            </a:fld>
            <a:endParaRPr lang="en-US"/>
          </a:p>
        </p:txBody>
      </p:sp>
    </p:spTree>
    <p:extLst>
      <p:ext uri="{BB962C8B-B14F-4D97-AF65-F5344CB8AC3E}">
        <p14:creationId xmlns:p14="http://schemas.microsoft.com/office/powerpoint/2010/main" val="1631244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C190912-E942-4D2D-B65D-536DB66BF9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93DE3BA-ADC7-4DA8-97C1-94FBC16718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08BB92-7364-4ED0-89DB-E2D05BA4E0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E3AC39-27F6-4D31-B74F-B9778B0C1C9D}" type="datetimeFigureOut">
              <a:rPr lang="en-US" smtClean="0"/>
              <a:t>3/14/2021</a:t>
            </a:fld>
            <a:endParaRPr lang="en-US"/>
          </a:p>
        </p:txBody>
      </p:sp>
      <p:sp>
        <p:nvSpPr>
          <p:cNvPr id="5" name="Footer Placeholder 4">
            <a:extLst>
              <a:ext uri="{FF2B5EF4-FFF2-40B4-BE49-F238E27FC236}">
                <a16:creationId xmlns:a16="http://schemas.microsoft.com/office/drawing/2014/main" id="{C6697B11-B608-474A-BFB8-ADA0B40854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B79CD45-02C2-489B-ADDC-FF62E446B0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FDA103-C9DD-4BC3-8A21-B14CB43D91D7}" type="slidenum">
              <a:rPr lang="en-US" smtClean="0"/>
              <a:t>‹#›</a:t>
            </a:fld>
            <a:endParaRPr lang="en-US"/>
          </a:p>
        </p:txBody>
      </p:sp>
    </p:spTree>
    <p:extLst>
      <p:ext uri="{BB962C8B-B14F-4D97-AF65-F5344CB8AC3E}">
        <p14:creationId xmlns:p14="http://schemas.microsoft.com/office/powerpoint/2010/main" val="3390430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1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1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slide" Target="slide11.xml"/><Relationship Id="rId1" Type="http://schemas.openxmlformats.org/officeDocument/2006/relationships/slideLayout" Target="../slideLayouts/slideLayout2.xml"/><Relationship Id="rId4" Type="http://schemas.openxmlformats.org/officeDocument/2006/relationships/slide" Target="slide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4.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slide" Target="slide2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slide" Target="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 Target="slide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slide" Target="slide11.xml"/><Relationship Id="rId1" Type="http://schemas.openxmlformats.org/officeDocument/2006/relationships/slideLayout" Target="../slideLayouts/slideLayout2.xml"/><Relationship Id="rId4" Type="http://schemas.openxmlformats.org/officeDocument/2006/relationships/slide" Target="slide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5D0034-45B2-4DFE-95C6-E2A81C20E6A0}"/>
              </a:ext>
            </a:extLst>
          </p:cNvPr>
          <p:cNvSpPr>
            <a:spLocks noGrp="1"/>
          </p:cNvSpPr>
          <p:nvPr>
            <p:ph type="title"/>
          </p:nvPr>
        </p:nvSpPr>
        <p:spPr/>
        <p:txBody>
          <a:bodyPr/>
          <a:lstStyle/>
          <a:p>
            <a:r>
              <a:rPr lang="en-US" dirty="0"/>
              <a:t>Rise and shine…..</a:t>
            </a:r>
          </a:p>
        </p:txBody>
      </p:sp>
      <p:sp>
        <p:nvSpPr>
          <p:cNvPr id="5" name="Content Placeholder 4">
            <a:extLst>
              <a:ext uri="{FF2B5EF4-FFF2-40B4-BE49-F238E27FC236}">
                <a16:creationId xmlns:a16="http://schemas.microsoft.com/office/drawing/2014/main" id="{07FDC591-8EBD-4579-95CD-E152CE6784D7}"/>
              </a:ext>
            </a:extLst>
          </p:cNvPr>
          <p:cNvSpPr>
            <a:spLocks noGrp="1"/>
          </p:cNvSpPr>
          <p:nvPr>
            <p:ph idx="1"/>
          </p:nvPr>
        </p:nvSpPr>
        <p:spPr>
          <a:xfrm>
            <a:off x="838200" y="1825625"/>
            <a:ext cx="4326924" cy="4667250"/>
          </a:xfrm>
        </p:spPr>
        <p:txBody>
          <a:bodyPr/>
          <a:lstStyle/>
          <a:p>
            <a:pPr marL="0" indent="0">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You wake up after a great night of sleep. The bed is comfortable, the warm morning light is coming in from the window, and it’s going to be an amazing day. You look around the room…</a:t>
            </a:r>
          </a:p>
          <a:p>
            <a:pPr marL="0" indent="0">
              <a:buNone/>
            </a:pPr>
            <a:endParaRPr lang="en-US" dirty="0"/>
          </a:p>
        </p:txBody>
      </p:sp>
      <p:sp>
        <p:nvSpPr>
          <p:cNvPr id="6" name="TextBox 5">
            <a:extLst>
              <a:ext uri="{FF2B5EF4-FFF2-40B4-BE49-F238E27FC236}">
                <a16:creationId xmlns:a16="http://schemas.microsoft.com/office/drawing/2014/main" id="{21D84CBF-354D-4439-9050-8BB26CE70863}"/>
              </a:ext>
            </a:extLst>
          </p:cNvPr>
          <p:cNvSpPr txBox="1"/>
          <p:nvPr/>
        </p:nvSpPr>
        <p:spPr>
          <a:xfrm>
            <a:off x="6499654" y="1690688"/>
            <a:ext cx="3707027" cy="738664"/>
          </a:xfrm>
          <a:prstGeom prst="rect">
            <a:avLst/>
          </a:prstGeom>
          <a:noFill/>
        </p:spPr>
        <p:txBody>
          <a:bodyPr wrap="square" rtlCol="0">
            <a:spAutoFit/>
          </a:bodyPr>
          <a:lstStyle/>
          <a:p>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2" action="ppaction://hlinksldjump"/>
              </a:rPr>
              <a:t>You recognize the room….. 2</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8" name="TextBox 7">
            <a:extLst>
              <a:ext uri="{FF2B5EF4-FFF2-40B4-BE49-F238E27FC236}">
                <a16:creationId xmlns:a16="http://schemas.microsoft.com/office/drawing/2014/main" id="{086A07E1-F0C4-4300-B81D-64EC1DAEEEA2}"/>
              </a:ext>
            </a:extLst>
          </p:cNvPr>
          <p:cNvSpPr txBox="1"/>
          <p:nvPr/>
        </p:nvSpPr>
        <p:spPr>
          <a:xfrm>
            <a:off x="6499654" y="2781251"/>
            <a:ext cx="5051858" cy="470000"/>
          </a:xfrm>
          <a:prstGeom prst="rect">
            <a:avLst/>
          </a:prstGeom>
          <a:noFill/>
        </p:spPr>
        <p:txBody>
          <a:bodyPr wrap="square">
            <a:spAutoFit/>
          </a:bodyPr>
          <a:lstStyle/>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3" action="ppaction://hlinksldjump"/>
              </a:rPr>
              <a:t>You do not recognize the room ….. 3</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5545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5D0034-45B2-4DFE-95C6-E2A81C20E6A0}"/>
              </a:ext>
            </a:extLst>
          </p:cNvPr>
          <p:cNvSpPr>
            <a:spLocks noGrp="1"/>
          </p:cNvSpPr>
          <p:nvPr>
            <p:ph type="title"/>
          </p:nvPr>
        </p:nvSpPr>
        <p:spPr/>
        <p:txBody>
          <a:bodyPr/>
          <a:lstStyle/>
          <a:p>
            <a:r>
              <a:rPr lang="en-US" dirty="0">
                <a:latin typeface="Calibri" panose="020F0502020204030204" pitchFamily="34" charset="0"/>
                <a:ea typeface="Calibri" panose="020F0502020204030204" pitchFamily="34" charset="0"/>
                <a:cs typeface="Times New Roman" panose="02020603050405020304" pitchFamily="18" charset="0"/>
              </a:rPr>
              <a:t>10</a:t>
            </a:r>
            <a:r>
              <a:rPr lang="en-US" sz="4400" dirty="0">
                <a:effectLst/>
                <a:latin typeface="Calibri" panose="020F0502020204030204" pitchFamily="34" charset="0"/>
                <a:ea typeface="Calibri" panose="020F0502020204030204" pitchFamily="34" charset="0"/>
                <a:cs typeface="Times New Roman" panose="02020603050405020304" pitchFamily="18" charset="0"/>
              </a:rPr>
              <a:t>. Telework</a:t>
            </a:r>
          </a:p>
        </p:txBody>
      </p:sp>
      <p:sp>
        <p:nvSpPr>
          <p:cNvPr id="5" name="Content Placeholder 4">
            <a:extLst>
              <a:ext uri="{FF2B5EF4-FFF2-40B4-BE49-F238E27FC236}">
                <a16:creationId xmlns:a16="http://schemas.microsoft.com/office/drawing/2014/main" id="{07FDC591-8EBD-4579-95CD-E152CE6784D7}"/>
              </a:ext>
            </a:extLst>
          </p:cNvPr>
          <p:cNvSpPr>
            <a:spLocks noGrp="1"/>
          </p:cNvSpPr>
          <p:nvPr>
            <p:ph idx="1"/>
          </p:nvPr>
        </p:nvSpPr>
        <p:spPr>
          <a:xfrm>
            <a:off x="94735" y="2180567"/>
            <a:ext cx="6001265" cy="4042104"/>
          </a:xfrm>
        </p:spPr>
        <p:txBody>
          <a:bodyPr>
            <a:normAutofit/>
          </a:bodyPr>
          <a:lstStyle/>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You laugh. “You know what? I think I will telework the rest of the day!” A quick call to your office to forward your calls, and you head out of the café to your car. As Jason headed out on his own errands, you decide to text one of your mentees and see if they are free for coffee. They reply they have an hour or so free coming up, so you arrange to meet at a coffee shop near their office. </a:t>
            </a:r>
          </a:p>
        </p:txBody>
      </p:sp>
      <p:sp>
        <p:nvSpPr>
          <p:cNvPr id="6" name="TextBox 5">
            <a:extLst>
              <a:ext uri="{FF2B5EF4-FFF2-40B4-BE49-F238E27FC236}">
                <a16:creationId xmlns:a16="http://schemas.microsoft.com/office/drawing/2014/main" id="{21D84CBF-354D-4439-9050-8BB26CE70863}"/>
              </a:ext>
            </a:extLst>
          </p:cNvPr>
          <p:cNvSpPr txBox="1"/>
          <p:nvPr/>
        </p:nvSpPr>
        <p:spPr>
          <a:xfrm>
            <a:off x="7140921" y="2651688"/>
            <a:ext cx="3707027" cy="768287"/>
          </a:xfrm>
          <a:prstGeom prst="rect">
            <a:avLst/>
          </a:prstGeom>
          <a:noFill/>
        </p:spPr>
        <p:txBody>
          <a:bodyPr wrap="square" rtlCol="0">
            <a:sp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2" action="ppaction://hlinksldjump"/>
              </a:rPr>
              <a:t>Meet with James…… 17</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808704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5D0034-45B2-4DFE-95C6-E2A81C20E6A0}"/>
              </a:ext>
            </a:extLst>
          </p:cNvPr>
          <p:cNvSpPr>
            <a:spLocks noGrp="1"/>
          </p:cNvSpPr>
          <p:nvPr>
            <p:ph type="title"/>
          </p:nvPr>
        </p:nvSpPr>
        <p:spPr/>
        <p:txBody>
          <a:bodyPr/>
          <a:lstStyle/>
          <a:p>
            <a:r>
              <a:rPr lang="en-US" dirty="0">
                <a:latin typeface="Calibri" panose="020F0502020204030204" pitchFamily="34" charset="0"/>
                <a:ea typeface="Calibri" panose="020F0502020204030204" pitchFamily="34" charset="0"/>
                <a:cs typeface="Times New Roman" panose="02020603050405020304" pitchFamily="18" charset="0"/>
              </a:rPr>
              <a:t>11. Meditation</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07FDC591-8EBD-4579-95CD-E152CE6784D7}"/>
              </a:ext>
            </a:extLst>
          </p:cNvPr>
          <p:cNvSpPr>
            <a:spLocks noGrp="1"/>
          </p:cNvSpPr>
          <p:nvPr>
            <p:ph idx="1"/>
          </p:nvPr>
        </p:nvSpPr>
        <p:spPr>
          <a:xfrm>
            <a:off x="94735" y="2180567"/>
            <a:ext cx="6001265" cy="4042104"/>
          </a:xfrm>
        </p:spPr>
        <p:txBody>
          <a:bodyPr>
            <a:normAutofit/>
          </a:bodyPr>
          <a:lstStyle/>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You arrive at the meditation room already in a good mood. This is your favorite part of the day – time to yourself where you can reflect and get your thoughts in order before heading home. You’ve found that the more you meditate, then better you are able to manage your stress and clearly see solutions to the tangle of problems your job brings to you to solve. </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Feeling lighter and relaxed, you drive home listening to a new book that has caught your attention. Pulling into the driveway, you hop out and head inside, greeting Jason. </a:t>
            </a:r>
          </a:p>
        </p:txBody>
      </p:sp>
      <p:sp>
        <p:nvSpPr>
          <p:cNvPr id="6" name="TextBox 5">
            <a:extLst>
              <a:ext uri="{FF2B5EF4-FFF2-40B4-BE49-F238E27FC236}">
                <a16:creationId xmlns:a16="http://schemas.microsoft.com/office/drawing/2014/main" id="{21D84CBF-354D-4439-9050-8BB26CE70863}"/>
              </a:ext>
            </a:extLst>
          </p:cNvPr>
          <p:cNvSpPr txBox="1"/>
          <p:nvPr/>
        </p:nvSpPr>
        <p:spPr>
          <a:xfrm>
            <a:off x="7140921" y="2651688"/>
            <a:ext cx="3707027" cy="1167243"/>
          </a:xfrm>
          <a:prstGeom prst="rect">
            <a:avLst/>
          </a:prstGeom>
          <a:noFill/>
        </p:spPr>
        <p:txBody>
          <a:bodyPr wrap="square" rtlCol="0">
            <a:sp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2" action="ppaction://hlinksldjump"/>
              </a:rPr>
              <a:t>You head to your art studio…..14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3" action="ppaction://hlinksldjump"/>
              </a:rPr>
              <a:t>You get ready for the banquet….. 15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426052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5D0034-45B2-4DFE-95C6-E2A81C20E6A0}"/>
              </a:ext>
            </a:extLst>
          </p:cNvPr>
          <p:cNvSpPr>
            <a:spLocks noGrp="1"/>
          </p:cNvSpPr>
          <p:nvPr>
            <p:ph type="title"/>
          </p:nvPr>
        </p:nvSpPr>
        <p:spPr/>
        <p:txBody>
          <a:bodyPr/>
          <a:lstStyle/>
          <a:p>
            <a:r>
              <a:rPr lang="en-US" sz="4400" dirty="0">
                <a:effectLst/>
                <a:latin typeface="Calibri" panose="020F0502020204030204" pitchFamily="34" charset="0"/>
                <a:ea typeface="Calibri" panose="020F0502020204030204" pitchFamily="34" charset="0"/>
                <a:cs typeface="Times New Roman" panose="02020603050405020304" pitchFamily="18" charset="0"/>
              </a:rPr>
              <a:t>12. Float</a:t>
            </a:r>
          </a:p>
        </p:txBody>
      </p:sp>
      <p:sp>
        <p:nvSpPr>
          <p:cNvPr id="5" name="Content Placeholder 4">
            <a:extLst>
              <a:ext uri="{FF2B5EF4-FFF2-40B4-BE49-F238E27FC236}">
                <a16:creationId xmlns:a16="http://schemas.microsoft.com/office/drawing/2014/main" id="{07FDC591-8EBD-4579-95CD-E152CE6784D7}"/>
              </a:ext>
            </a:extLst>
          </p:cNvPr>
          <p:cNvSpPr>
            <a:spLocks noGrp="1"/>
          </p:cNvSpPr>
          <p:nvPr>
            <p:ph idx="1"/>
          </p:nvPr>
        </p:nvSpPr>
        <p:spPr>
          <a:xfrm>
            <a:off x="94735" y="2180567"/>
            <a:ext cx="6001265" cy="4042104"/>
          </a:xfrm>
        </p:spPr>
        <p:txBody>
          <a:bodyPr>
            <a:normAutofit/>
          </a:bodyPr>
          <a:lstStyle/>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You arrive at the float studio and greet the front desk manager, who informs you that your room is all ready for you. This is your favorite part of the day – time to yourself where you can reflect and get your thoughts in order before heading home. After a warm shower, you get into the sensory deprivation chamber and begin to relax and let your mind go. You have found that when you take the time for your own self-care, the better you are able to manage your stress and clearly see solutions to the tangle of problems your job brings to you to solve. </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Feeling lighter and relaxed, you drive home listening to a new book that has caught your attention. Pulling into the driveway, you hop out and head inside, greeting Jason. </a:t>
            </a:r>
          </a:p>
        </p:txBody>
      </p:sp>
      <p:sp>
        <p:nvSpPr>
          <p:cNvPr id="7" name="TextBox 6">
            <a:extLst>
              <a:ext uri="{FF2B5EF4-FFF2-40B4-BE49-F238E27FC236}">
                <a16:creationId xmlns:a16="http://schemas.microsoft.com/office/drawing/2014/main" id="{684A99C8-E0FE-4227-8706-F0A59D8E9EE0}"/>
              </a:ext>
            </a:extLst>
          </p:cNvPr>
          <p:cNvSpPr txBox="1"/>
          <p:nvPr/>
        </p:nvSpPr>
        <p:spPr>
          <a:xfrm>
            <a:off x="7140921" y="2651688"/>
            <a:ext cx="3707027" cy="1167243"/>
          </a:xfrm>
          <a:prstGeom prst="rect">
            <a:avLst/>
          </a:prstGeom>
          <a:noFill/>
        </p:spPr>
        <p:txBody>
          <a:bodyPr wrap="square" rtlCol="0">
            <a:sp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2" action="ppaction://hlinksldjump"/>
              </a:rPr>
              <a:t>You head to your art studio…..14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3" action="ppaction://hlinksldjump"/>
              </a:rPr>
              <a:t>You get ready for the banquet….. 15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561277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5D0034-45B2-4DFE-95C6-E2A81C20E6A0}"/>
              </a:ext>
            </a:extLst>
          </p:cNvPr>
          <p:cNvSpPr>
            <a:spLocks noGrp="1"/>
          </p:cNvSpPr>
          <p:nvPr>
            <p:ph type="title"/>
          </p:nvPr>
        </p:nvSpPr>
        <p:spPr/>
        <p:txBody>
          <a:bodyPr/>
          <a:lstStyle/>
          <a:p>
            <a:r>
              <a:rPr lang="en-US" sz="4400" dirty="0">
                <a:effectLst/>
                <a:latin typeface="Calibri" panose="020F0502020204030204" pitchFamily="34" charset="0"/>
                <a:ea typeface="Calibri" panose="020F0502020204030204" pitchFamily="34" charset="0"/>
                <a:cs typeface="Times New Roman" panose="02020603050405020304" pitchFamily="18" charset="0"/>
              </a:rPr>
              <a:t>13. Yoga</a:t>
            </a:r>
          </a:p>
        </p:txBody>
      </p:sp>
      <p:sp>
        <p:nvSpPr>
          <p:cNvPr id="5" name="Content Placeholder 4">
            <a:extLst>
              <a:ext uri="{FF2B5EF4-FFF2-40B4-BE49-F238E27FC236}">
                <a16:creationId xmlns:a16="http://schemas.microsoft.com/office/drawing/2014/main" id="{07FDC591-8EBD-4579-95CD-E152CE6784D7}"/>
              </a:ext>
            </a:extLst>
          </p:cNvPr>
          <p:cNvSpPr>
            <a:spLocks noGrp="1"/>
          </p:cNvSpPr>
          <p:nvPr>
            <p:ph idx="1"/>
          </p:nvPr>
        </p:nvSpPr>
        <p:spPr>
          <a:xfrm>
            <a:off x="284740" y="2085564"/>
            <a:ext cx="6001265" cy="4042104"/>
          </a:xfrm>
        </p:spPr>
        <p:txBody>
          <a:bodyPr>
            <a:normAutofit/>
          </a:bodyPr>
          <a:lstStyle/>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You arrive just in time to change and join the late afternoon yoga class.  Yoga is challenging, but its an important part of a healthy lifestyle. The class always ends with a reflective meditation: This is your favorite part of the day – time to yourself where you can reflect and get your thoughts in order before heading home. You’ve found that when you prioritize yourself, then better you are able to manage your stress and clearly see solutions to the tangle of problems your job brings to you to solve. </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Feeling lighter and relaxed, you drive home listening to a new book that has caught your attention. Pulling into the driveway, you hop out and head inside, greeting Jason. </a:t>
            </a:r>
          </a:p>
        </p:txBody>
      </p:sp>
      <p:sp>
        <p:nvSpPr>
          <p:cNvPr id="7" name="TextBox 6">
            <a:extLst>
              <a:ext uri="{FF2B5EF4-FFF2-40B4-BE49-F238E27FC236}">
                <a16:creationId xmlns:a16="http://schemas.microsoft.com/office/drawing/2014/main" id="{6BD59719-EF15-4E53-B74D-EAB8519AF782}"/>
              </a:ext>
            </a:extLst>
          </p:cNvPr>
          <p:cNvSpPr txBox="1"/>
          <p:nvPr/>
        </p:nvSpPr>
        <p:spPr>
          <a:xfrm>
            <a:off x="7140921" y="2651688"/>
            <a:ext cx="3707027" cy="1167243"/>
          </a:xfrm>
          <a:prstGeom prst="rect">
            <a:avLst/>
          </a:prstGeom>
          <a:noFill/>
        </p:spPr>
        <p:txBody>
          <a:bodyPr wrap="square" rtlCol="0">
            <a:sp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2" action="ppaction://hlinksldjump"/>
              </a:rPr>
              <a:t>You head to your art studio…..14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3" action="ppaction://hlinksldjump"/>
              </a:rPr>
              <a:t>You get ready for the banquet….. 15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03659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5D0034-45B2-4DFE-95C6-E2A81C20E6A0}"/>
              </a:ext>
            </a:extLst>
          </p:cNvPr>
          <p:cNvSpPr>
            <a:spLocks noGrp="1"/>
          </p:cNvSpPr>
          <p:nvPr>
            <p:ph type="title"/>
          </p:nvPr>
        </p:nvSpPr>
        <p:spPr/>
        <p:txBody>
          <a:bodyPr/>
          <a:lstStyle/>
          <a:p>
            <a:r>
              <a:rPr lang="en-US" sz="4400" dirty="0">
                <a:effectLst/>
                <a:latin typeface="Calibri" panose="020F0502020204030204" pitchFamily="34" charset="0"/>
                <a:ea typeface="Calibri" panose="020F0502020204030204" pitchFamily="34" charset="0"/>
                <a:cs typeface="Times New Roman" panose="02020603050405020304" pitchFamily="18" charset="0"/>
              </a:rPr>
              <a:t>14. Art Studio</a:t>
            </a:r>
          </a:p>
        </p:txBody>
      </p:sp>
      <p:sp>
        <p:nvSpPr>
          <p:cNvPr id="5" name="Content Placeholder 4">
            <a:extLst>
              <a:ext uri="{FF2B5EF4-FFF2-40B4-BE49-F238E27FC236}">
                <a16:creationId xmlns:a16="http://schemas.microsoft.com/office/drawing/2014/main" id="{07FDC591-8EBD-4579-95CD-E152CE6784D7}"/>
              </a:ext>
            </a:extLst>
          </p:cNvPr>
          <p:cNvSpPr>
            <a:spLocks noGrp="1"/>
          </p:cNvSpPr>
          <p:nvPr>
            <p:ph idx="1"/>
          </p:nvPr>
        </p:nvSpPr>
        <p:spPr>
          <a:xfrm>
            <a:off x="284740" y="2085564"/>
            <a:ext cx="6001265" cy="4042104"/>
          </a:xfrm>
        </p:spPr>
        <p:txBody>
          <a:bodyPr>
            <a:normAutofit/>
          </a:bodyPr>
          <a:lstStyle/>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You head over to your art studio. You have some time before you have to get ready, and it’s a perfect opportunity to continue working on your latest painting project. You sit down at your studio desk, the windows making the room bright and cheery and pull out your paintbrushes and a clean sheet of art paper. You know just what you want to create today…</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….Some time later your alarm gently dings. You look at the clock. Time to get ready for the banquet. You quickly tidy up and look at your creation so far, smiling. Beautiful, you think. </a:t>
            </a:r>
          </a:p>
        </p:txBody>
      </p:sp>
      <p:sp>
        <p:nvSpPr>
          <p:cNvPr id="6" name="TextBox 5">
            <a:extLst>
              <a:ext uri="{FF2B5EF4-FFF2-40B4-BE49-F238E27FC236}">
                <a16:creationId xmlns:a16="http://schemas.microsoft.com/office/drawing/2014/main" id="{21D84CBF-354D-4439-9050-8BB26CE70863}"/>
              </a:ext>
            </a:extLst>
          </p:cNvPr>
          <p:cNvSpPr txBox="1"/>
          <p:nvPr/>
        </p:nvSpPr>
        <p:spPr>
          <a:xfrm>
            <a:off x="7140921" y="2651688"/>
            <a:ext cx="3707027" cy="768287"/>
          </a:xfrm>
          <a:prstGeom prst="rect">
            <a:avLst/>
          </a:prstGeom>
          <a:noFill/>
        </p:spPr>
        <p:txBody>
          <a:bodyPr wrap="square" rtlCol="0">
            <a:sp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2" action="ppaction://hlinksldjump"/>
              </a:rPr>
              <a:t>You get ready for the banquet….. 15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400411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5D0034-45B2-4DFE-95C6-E2A81C20E6A0}"/>
              </a:ext>
            </a:extLst>
          </p:cNvPr>
          <p:cNvSpPr>
            <a:spLocks noGrp="1"/>
          </p:cNvSpPr>
          <p:nvPr>
            <p:ph type="title"/>
          </p:nvPr>
        </p:nvSpPr>
        <p:spPr/>
        <p:txBody>
          <a:bodyPr/>
          <a:lstStyle/>
          <a:p>
            <a:r>
              <a:rPr lang="en-US" sz="4400" dirty="0">
                <a:effectLst/>
                <a:latin typeface="Calibri" panose="020F0502020204030204" pitchFamily="34" charset="0"/>
                <a:ea typeface="Calibri" panose="020F0502020204030204" pitchFamily="34" charset="0"/>
                <a:cs typeface="Times New Roman" panose="02020603050405020304" pitchFamily="18" charset="0"/>
              </a:rPr>
              <a:t>15. Getting ready for the banquet</a:t>
            </a:r>
          </a:p>
        </p:txBody>
      </p:sp>
      <p:sp>
        <p:nvSpPr>
          <p:cNvPr id="5" name="Content Placeholder 4">
            <a:extLst>
              <a:ext uri="{FF2B5EF4-FFF2-40B4-BE49-F238E27FC236}">
                <a16:creationId xmlns:a16="http://schemas.microsoft.com/office/drawing/2014/main" id="{07FDC591-8EBD-4579-95CD-E152CE6784D7}"/>
              </a:ext>
            </a:extLst>
          </p:cNvPr>
          <p:cNvSpPr>
            <a:spLocks noGrp="1"/>
          </p:cNvSpPr>
          <p:nvPr>
            <p:ph idx="1"/>
          </p:nvPr>
        </p:nvSpPr>
        <p:spPr>
          <a:xfrm>
            <a:off x="284740" y="2085564"/>
            <a:ext cx="6001265" cy="4042104"/>
          </a:xfrm>
        </p:spPr>
        <p:txBody>
          <a:bodyPr>
            <a:normAutofit/>
          </a:bodyPr>
          <a:lstStyle/>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Heading to your room, you prepare for the evening, fixing your hair and applying makeup for the night out in the bathroom. Jason is already dressed in a well-fitted custom suit he got on your last trip to Thailand together, and smiles when he sees you. “You look beautiful, Chrystin!”</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ride for the evening arrives outside, and you both climb in, enjoying the opportunity to relax together on the trip to the banquet. What a relief not to worry about parking! </a:t>
            </a:r>
          </a:p>
        </p:txBody>
      </p:sp>
      <p:sp>
        <p:nvSpPr>
          <p:cNvPr id="6" name="TextBox 5">
            <a:extLst>
              <a:ext uri="{FF2B5EF4-FFF2-40B4-BE49-F238E27FC236}">
                <a16:creationId xmlns:a16="http://schemas.microsoft.com/office/drawing/2014/main" id="{21D84CBF-354D-4439-9050-8BB26CE70863}"/>
              </a:ext>
            </a:extLst>
          </p:cNvPr>
          <p:cNvSpPr txBox="1"/>
          <p:nvPr/>
        </p:nvSpPr>
        <p:spPr>
          <a:xfrm>
            <a:off x="7140921" y="2651688"/>
            <a:ext cx="3707027" cy="768287"/>
          </a:xfrm>
          <a:prstGeom prst="rect">
            <a:avLst/>
          </a:prstGeom>
          <a:noFill/>
        </p:spPr>
        <p:txBody>
          <a:bodyPr wrap="square" rtlCol="0">
            <a:sp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2" action="ppaction://hlinksldjump"/>
              </a:rPr>
              <a:t>Arrive at the banquet….. 16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7301429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5D0034-45B2-4DFE-95C6-E2A81C20E6A0}"/>
              </a:ext>
            </a:extLst>
          </p:cNvPr>
          <p:cNvSpPr>
            <a:spLocks noGrp="1"/>
          </p:cNvSpPr>
          <p:nvPr>
            <p:ph type="title"/>
          </p:nvPr>
        </p:nvSpPr>
        <p:spPr/>
        <p:txBody>
          <a:bodyPr/>
          <a:lstStyle/>
          <a:p>
            <a:r>
              <a:rPr lang="en-US" sz="4400" dirty="0">
                <a:effectLst/>
                <a:latin typeface="Calibri" panose="020F0502020204030204" pitchFamily="34" charset="0"/>
                <a:ea typeface="Calibri" panose="020F0502020204030204" pitchFamily="34" charset="0"/>
                <a:cs typeface="Times New Roman" panose="02020603050405020304" pitchFamily="18" charset="0"/>
              </a:rPr>
              <a:t>15. Arrive at the banquet</a:t>
            </a:r>
          </a:p>
        </p:txBody>
      </p:sp>
      <p:sp>
        <p:nvSpPr>
          <p:cNvPr id="5" name="Content Placeholder 4">
            <a:extLst>
              <a:ext uri="{FF2B5EF4-FFF2-40B4-BE49-F238E27FC236}">
                <a16:creationId xmlns:a16="http://schemas.microsoft.com/office/drawing/2014/main" id="{07FDC591-8EBD-4579-95CD-E152CE6784D7}"/>
              </a:ext>
            </a:extLst>
          </p:cNvPr>
          <p:cNvSpPr>
            <a:spLocks noGrp="1"/>
          </p:cNvSpPr>
          <p:nvPr>
            <p:ph idx="1"/>
          </p:nvPr>
        </p:nvSpPr>
        <p:spPr>
          <a:xfrm>
            <a:off x="284740" y="2085564"/>
            <a:ext cx="6001265" cy="4042104"/>
          </a:xfrm>
        </p:spPr>
        <p:txBody>
          <a:bodyPr>
            <a:normAutofit fontScale="85000" lnSpcReduction="10000"/>
          </a:bodyPr>
          <a:lstStyle/>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You arrive at the banquet, greeting friends and colleagues as you walk in. This is an important banquet where community leaders are recognized for both their professional and volunteer work. You have nominated one of your mentees in recognition for their amazing progress over the past year. With the dinner hour arriving, everyone takes their seats at the tables and dinner is served as several keynote speakers are featured. After dessert, the awardees are announced. Your mentee is recognized as an honorable mention, and you are proud of her for the work she did. You catch her eye across the room, applauding and giving her a thumbs up. “I am so proud!” you mouth. Turning to Jason, you start to whisper about the accomplishments she had when you hear your name announced. People are applauding and looking at you. Jason is smiling. “Come on up, Chrystin!” the MC announces. You rise and walk to the stage, shaking the hands of several people along the way. Accepting the award, you turn to the podium. Looking over the crowd, you can feel tears in your eyes – you always get so emotional and seeing so many people you consider friends and mentors in the crowd has your heart swollen with love. </a:t>
            </a:r>
          </a:p>
        </p:txBody>
      </p:sp>
      <p:sp>
        <p:nvSpPr>
          <p:cNvPr id="7" name="TextBox 6">
            <a:extLst>
              <a:ext uri="{FF2B5EF4-FFF2-40B4-BE49-F238E27FC236}">
                <a16:creationId xmlns:a16="http://schemas.microsoft.com/office/drawing/2014/main" id="{C0136B93-A30A-4BD9-A30F-23B46E3B4BB2}"/>
              </a:ext>
            </a:extLst>
          </p:cNvPr>
          <p:cNvSpPr txBox="1"/>
          <p:nvPr/>
        </p:nvSpPr>
        <p:spPr>
          <a:xfrm>
            <a:off x="6845403" y="3244334"/>
            <a:ext cx="5061857" cy="369332"/>
          </a:xfrm>
          <a:prstGeom prst="rect">
            <a:avLst/>
          </a:prstGeom>
          <a:noFill/>
        </p:spPr>
        <p:txBody>
          <a:bodyPr wrap="square">
            <a:spAutoFit/>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2" action="ppaction://hlinksldjump"/>
              </a:rPr>
              <a:t>Smiling, you start your thank you speech</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dirty="0"/>
          </a:p>
        </p:txBody>
      </p:sp>
    </p:spTree>
    <p:extLst>
      <p:ext uri="{BB962C8B-B14F-4D97-AF65-F5344CB8AC3E}">
        <p14:creationId xmlns:p14="http://schemas.microsoft.com/office/powerpoint/2010/main" val="3847394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5D0034-45B2-4DFE-95C6-E2A81C20E6A0}"/>
              </a:ext>
            </a:extLst>
          </p:cNvPr>
          <p:cNvSpPr>
            <a:spLocks noGrp="1"/>
          </p:cNvSpPr>
          <p:nvPr>
            <p:ph type="title"/>
          </p:nvPr>
        </p:nvSpPr>
        <p:spPr/>
        <p:txBody>
          <a:bodyPr/>
          <a:lstStyle/>
          <a:p>
            <a:r>
              <a:rPr lang="en-US" sz="4400" dirty="0">
                <a:effectLst/>
                <a:latin typeface="Calibri" panose="020F0502020204030204" pitchFamily="34" charset="0"/>
                <a:ea typeface="Calibri" panose="020F0502020204030204" pitchFamily="34" charset="0"/>
                <a:cs typeface="Times New Roman" panose="02020603050405020304" pitchFamily="18" charset="0"/>
              </a:rPr>
              <a:t>17. Meet with James</a:t>
            </a:r>
          </a:p>
        </p:txBody>
      </p:sp>
      <p:sp>
        <p:nvSpPr>
          <p:cNvPr id="5" name="Content Placeholder 4">
            <a:extLst>
              <a:ext uri="{FF2B5EF4-FFF2-40B4-BE49-F238E27FC236}">
                <a16:creationId xmlns:a16="http://schemas.microsoft.com/office/drawing/2014/main" id="{07FDC591-8EBD-4579-95CD-E152CE6784D7}"/>
              </a:ext>
            </a:extLst>
          </p:cNvPr>
          <p:cNvSpPr>
            <a:spLocks noGrp="1"/>
          </p:cNvSpPr>
          <p:nvPr>
            <p:ph idx="1"/>
          </p:nvPr>
        </p:nvSpPr>
        <p:spPr>
          <a:xfrm>
            <a:off x="94735" y="1413164"/>
            <a:ext cx="6001265" cy="5444836"/>
          </a:xfrm>
        </p:spPr>
        <p:txBody>
          <a:bodyPr>
            <a:normAutofit fontScale="77500" lnSpcReduction="20000"/>
          </a:bodyPr>
          <a:lstStyle/>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Deciding on a vanilla latte, you smile as you take a seat with James to chat about how things are going. James has felt stuck in his job, feeling as if he was doing more and more work and getting no recognition for it. “James, do you ever say no” you asked. He looked shocked. You nodded, knowingly. “Okay, James… you need to say no. You cannot pour from an empty cup, and you are over committing yourself to things you don’t feel passionate about, meaning there is less time for you and what you feel passionate about.” </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James nodded. “But how do I say no when people ask me to do this stuff?”</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“No is a complete sentence,” I say. </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“But…..what if….”</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“No.”</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“What if…”</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“No.”</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James sat back a moment, silent and thinking. I sipped on my tea. “Okay.” He finally said. I smiled. “You don’t have to be mean, but you also don’t owe anyone anything. You know your job, and what you are passionate about. Quit wasting your energy on busy work that someone else should be doing and start prioritizing yourself. Don’t enable people to avoid work – be nice, but professional. Don’t hang them out to dry – but you need to stop carrying your team and let them learn and grow on their own.”</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James and I mapped out a plan for him to start refocusing his energy and said our goodbyes. It was time for you to follow your own advice and do a little self care. </a:t>
            </a:r>
          </a:p>
        </p:txBody>
      </p:sp>
      <p:sp>
        <p:nvSpPr>
          <p:cNvPr id="7" name="TextBox 6">
            <a:extLst>
              <a:ext uri="{FF2B5EF4-FFF2-40B4-BE49-F238E27FC236}">
                <a16:creationId xmlns:a16="http://schemas.microsoft.com/office/drawing/2014/main" id="{A6180AD6-A28F-4A3F-97DF-9A45E272FBE8}"/>
              </a:ext>
            </a:extLst>
          </p:cNvPr>
          <p:cNvSpPr txBox="1"/>
          <p:nvPr/>
        </p:nvSpPr>
        <p:spPr>
          <a:xfrm>
            <a:off x="7473431" y="2792213"/>
            <a:ext cx="3707027" cy="1566198"/>
          </a:xfrm>
          <a:prstGeom prst="rect">
            <a:avLst/>
          </a:prstGeom>
          <a:noFill/>
        </p:spPr>
        <p:txBody>
          <a:bodyPr wrap="square" rtlCol="0">
            <a:sp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2" action="ppaction://hlinksldjump"/>
              </a:rPr>
              <a:t>You plan to meditate……11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3" action="ppaction://hlinksldjump"/>
              </a:rPr>
              <a:t>You plan to go to Yoga….. 13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4" action="ppaction://hlinksldjump"/>
              </a:rPr>
              <a:t>You plan to float…. 12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96766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5D0034-45B2-4DFE-95C6-E2A81C20E6A0}"/>
              </a:ext>
            </a:extLst>
          </p:cNvPr>
          <p:cNvSpPr>
            <a:spLocks noGrp="1"/>
          </p:cNvSpPr>
          <p:nvPr>
            <p:ph type="title"/>
          </p:nvPr>
        </p:nvSpPr>
        <p:spPr/>
        <p:txBody>
          <a:bodyPr/>
          <a:lstStyle/>
          <a:p>
            <a:r>
              <a:rPr lang="en-US" sz="4400" dirty="0">
                <a:effectLst/>
                <a:latin typeface="Calibri" panose="020F0502020204030204" pitchFamily="34" charset="0"/>
                <a:ea typeface="Calibri" panose="020F0502020204030204" pitchFamily="34" charset="0"/>
                <a:cs typeface="Times New Roman" panose="02020603050405020304" pitchFamily="18" charset="0"/>
              </a:rPr>
              <a:t>18. Your Acceptance Speech</a:t>
            </a:r>
          </a:p>
        </p:txBody>
      </p:sp>
      <p:sp>
        <p:nvSpPr>
          <p:cNvPr id="6" name="TextBox 5">
            <a:extLst>
              <a:ext uri="{FF2B5EF4-FFF2-40B4-BE49-F238E27FC236}">
                <a16:creationId xmlns:a16="http://schemas.microsoft.com/office/drawing/2014/main" id="{21D84CBF-354D-4439-9050-8BB26CE70863}"/>
              </a:ext>
            </a:extLst>
          </p:cNvPr>
          <p:cNvSpPr txBox="1"/>
          <p:nvPr/>
        </p:nvSpPr>
        <p:spPr>
          <a:xfrm>
            <a:off x="2006931" y="1951044"/>
            <a:ext cx="8983522" cy="3970318"/>
          </a:xfrm>
          <a:prstGeom prst="rect">
            <a:avLst/>
          </a:prstGeom>
          <a:noFill/>
        </p:spPr>
        <p:txBody>
          <a:bodyPr wrap="square" rtlCol="0">
            <a:spAutoFit/>
          </a:bodyPr>
          <a:lstStyle/>
          <a:p>
            <a:r>
              <a:rPr lang="en-US" sz="1800" b="1" dirty="0">
                <a:effectLst/>
                <a:latin typeface="Calibri" panose="020F0502020204030204" pitchFamily="34" charset="0"/>
                <a:ea typeface="Calibri" panose="020F0502020204030204" pitchFamily="34" charset="0"/>
                <a:cs typeface="Times New Roman" panose="02020603050405020304" pitchFamily="18" charset="0"/>
              </a:rPr>
              <a:t>“Wow, thank you all so much. I am a little stunned right now… there are so many deserving nominees here, and I am honored that you selected me. There are many paths in life that we may choose from, and I am grateful that my choices have led me to make a difference for so many people in a meaningful way. Having an amazing network of friends, mentors and colleagues is what has made this possible, along with the support of my family. If I could offer one piece of advice to all of you tonight, it is this: there is no single right way to succeed. Don’t look at life as a series of check boxes or goal posts that must be meet in a certain order or within a certain time. Each of us is on a unique journey, and even if our destination is the same, the paths we take to get there may be different. Believe in yourself, your dreams, and live your values. Don’t let other people tell you want your success should look like – only you can decide that, and the path you should take to get there. It may not be straight and smooth the entire way, but never give up on yourself and your own personal journey.  Thank you all for being a part of my journey, which has brought me here tonight.”</a:t>
            </a:r>
          </a:p>
          <a:p>
            <a:endParaRPr lang="en-US" b="1" dirty="0"/>
          </a:p>
        </p:txBody>
      </p:sp>
    </p:spTree>
    <p:extLst>
      <p:ext uri="{BB962C8B-B14F-4D97-AF65-F5344CB8AC3E}">
        <p14:creationId xmlns:p14="http://schemas.microsoft.com/office/powerpoint/2010/main" val="11356064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5D0034-45B2-4DFE-95C6-E2A81C20E6A0}"/>
              </a:ext>
            </a:extLst>
          </p:cNvPr>
          <p:cNvSpPr>
            <a:spLocks noGrp="1"/>
          </p:cNvSpPr>
          <p:nvPr>
            <p:ph type="title"/>
          </p:nvPr>
        </p:nvSpPr>
        <p:spPr/>
        <p:txBody>
          <a:bodyPr/>
          <a:lstStyle/>
          <a:p>
            <a:r>
              <a:rPr lang="en-US" sz="4400" dirty="0">
                <a:effectLst/>
                <a:latin typeface="Calibri" panose="020F0502020204030204" pitchFamily="34" charset="0"/>
                <a:ea typeface="Calibri" panose="020F0502020204030204" pitchFamily="34" charset="0"/>
                <a:cs typeface="Times New Roman" panose="02020603050405020304" pitchFamily="18" charset="0"/>
              </a:rPr>
              <a:t>19. The city</a:t>
            </a:r>
          </a:p>
        </p:txBody>
      </p:sp>
      <p:sp>
        <p:nvSpPr>
          <p:cNvPr id="5" name="Content Placeholder 4">
            <a:extLst>
              <a:ext uri="{FF2B5EF4-FFF2-40B4-BE49-F238E27FC236}">
                <a16:creationId xmlns:a16="http://schemas.microsoft.com/office/drawing/2014/main" id="{07FDC591-8EBD-4579-95CD-E152CE6784D7}"/>
              </a:ext>
            </a:extLst>
          </p:cNvPr>
          <p:cNvSpPr>
            <a:spLocks noGrp="1"/>
          </p:cNvSpPr>
          <p:nvPr>
            <p:ph idx="1"/>
          </p:nvPr>
        </p:nvSpPr>
        <p:spPr>
          <a:xfrm>
            <a:off x="94735" y="1413164"/>
            <a:ext cx="6001265" cy="5444836"/>
          </a:xfrm>
        </p:spPr>
        <p:txBody>
          <a:bodyPr>
            <a:normAutofit/>
          </a:bodyPr>
          <a:lstStyle/>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You absolutely love working in the city of Tokyo – Japan is one of your favorite places to visit, and you always enjoy an opportunity to connect with the team here personally. </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You finish your tea and head out to catch the local subway to your meeting in downtown Tokyo. Arriving at the office, you greet the front desk politely in Japanese, and are brought up to a conference room. There, the Asian team has gathered. </a:t>
            </a:r>
          </a:p>
          <a:p>
            <a:pPr marL="0" marR="0" indent="0">
              <a:lnSpc>
                <a:spcPct val="107000"/>
              </a:lnSpc>
              <a:spcBef>
                <a:spcPts val="0"/>
              </a:spcBef>
              <a:spcAft>
                <a:spcPts val="800"/>
              </a:spcAft>
              <a:buNone/>
            </a:pPr>
            <a:r>
              <a:rPr lang="en-US" sz="1800" dirty="0">
                <a:latin typeface="Calibri" panose="020F0502020204030204" pitchFamily="34" charset="0"/>
                <a:ea typeface="Calibri" panose="020F0502020204030204" pitchFamily="34" charset="0"/>
                <a:cs typeface="Times New Roman" panose="02020603050405020304" pitchFamily="18" charset="0"/>
              </a:rPr>
              <a:t>After formal greetings, you all sit down to work. Its critical that the US and Asia teams are pacing together and have work that compliments each other. As you review the projects with the team, you see a few areas where the teams diverged, but fortunately catching them this early means they are easy problems to address. </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With everyone happy with the results, you say your goodbyes, promising that yes, you will see them tonight at the company banquet. You smile, and head back to the subway. </a:t>
            </a:r>
          </a:p>
        </p:txBody>
      </p:sp>
      <p:sp>
        <p:nvSpPr>
          <p:cNvPr id="7" name="TextBox 6">
            <a:extLst>
              <a:ext uri="{FF2B5EF4-FFF2-40B4-BE49-F238E27FC236}">
                <a16:creationId xmlns:a16="http://schemas.microsoft.com/office/drawing/2014/main" id="{A6180AD6-A28F-4A3F-97DF-9A45E272FBE8}"/>
              </a:ext>
            </a:extLst>
          </p:cNvPr>
          <p:cNvSpPr txBox="1"/>
          <p:nvPr/>
        </p:nvSpPr>
        <p:spPr>
          <a:xfrm>
            <a:off x="7473431" y="2792213"/>
            <a:ext cx="3707027" cy="768287"/>
          </a:xfrm>
          <a:prstGeom prst="rect">
            <a:avLst/>
          </a:prstGeom>
          <a:noFill/>
        </p:spPr>
        <p:txBody>
          <a:bodyPr wrap="square" rtlCol="0">
            <a:sp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2" action="ppaction://hlinksldjump"/>
              </a:rPr>
              <a:t>Check your emails….. 21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17994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5D0034-45B2-4DFE-95C6-E2A81C20E6A0}"/>
              </a:ext>
            </a:extLst>
          </p:cNvPr>
          <p:cNvSpPr>
            <a:spLocks noGrp="1"/>
          </p:cNvSpPr>
          <p:nvPr>
            <p:ph type="title"/>
          </p:nvPr>
        </p:nvSpPr>
        <p:spPr/>
        <p:txBody>
          <a:bodyPr/>
          <a:lstStyle/>
          <a:p>
            <a:r>
              <a:rPr lang="en-US" sz="4400" dirty="0">
                <a:effectLst/>
                <a:latin typeface="Calibri" panose="020F0502020204030204" pitchFamily="34" charset="0"/>
                <a:ea typeface="Calibri" panose="020F0502020204030204" pitchFamily="34" charset="0"/>
                <a:cs typeface="Times New Roman" panose="02020603050405020304" pitchFamily="18" charset="0"/>
              </a:rPr>
              <a:t>2. You recognize the room</a:t>
            </a:r>
          </a:p>
        </p:txBody>
      </p:sp>
      <p:sp>
        <p:nvSpPr>
          <p:cNvPr id="5" name="Content Placeholder 4">
            <a:extLst>
              <a:ext uri="{FF2B5EF4-FFF2-40B4-BE49-F238E27FC236}">
                <a16:creationId xmlns:a16="http://schemas.microsoft.com/office/drawing/2014/main" id="{07FDC591-8EBD-4579-95CD-E152CE6784D7}"/>
              </a:ext>
            </a:extLst>
          </p:cNvPr>
          <p:cNvSpPr>
            <a:spLocks noGrp="1"/>
          </p:cNvSpPr>
          <p:nvPr>
            <p:ph idx="1"/>
          </p:nvPr>
        </p:nvSpPr>
        <p:spPr>
          <a:xfrm>
            <a:off x="838200" y="1825625"/>
            <a:ext cx="4326924" cy="4667250"/>
          </a:xfrm>
        </p:spPr>
        <p:txBody>
          <a:bodyPr>
            <a:normAutofit lnSpcReduction="10000"/>
          </a:bodyPr>
          <a:lstStyle/>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You look around the room, and smile. The house you and Jason bought together is perfect, and you still cannot believe the you have a dream house. You walk to the large master bath and take a hot morning shower. Maybe later tonight will call for a soak in the large tub. After getting dressed, you head to the kitchen. There, Jason is sitting at the table reading trending news articles on his tablet. He looks up and smiles – “Good Morning, Chrystin. Hope I didn’t wake you up.” He sipped his coffee. “I made breakfast burritos, they are warming up in the oven.” You smile and kiss the top of his head before heading over to make a warm drink for yourself. </a:t>
            </a:r>
          </a:p>
          <a:p>
            <a:pPr marL="0" indent="0">
              <a:buNone/>
            </a:pPr>
            <a:endParaRPr lang="en-US" dirty="0"/>
          </a:p>
        </p:txBody>
      </p:sp>
      <p:sp>
        <p:nvSpPr>
          <p:cNvPr id="6" name="TextBox 5">
            <a:extLst>
              <a:ext uri="{FF2B5EF4-FFF2-40B4-BE49-F238E27FC236}">
                <a16:creationId xmlns:a16="http://schemas.microsoft.com/office/drawing/2014/main" id="{21D84CBF-354D-4439-9050-8BB26CE70863}"/>
              </a:ext>
            </a:extLst>
          </p:cNvPr>
          <p:cNvSpPr txBox="1"/>
          <p:nvPr/>
        </p:nvSpPr>
        <p:spPr>
          <a:xfrm>
            <a:off x="6499654" y="1690688"/>
            <a:ext cx="3707027" cy="738664"/>
          </a:xfrm>
          <a:prstGeom prst="rect">
            <a:avLst/>
          </a:prstGeom>
          <a:noFill/>
        </p:spPr>
        <p:txBody>
          <a:bodyPr wrap="square" rtlCol="0">
            <a:spAutoFit/>
          </a:bodyPr>
          <a:lstStyle/>
          <a:p>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2" action="ppaction://hlinksldjump"/>
              </a:rPr>
              <a:t>You make coffee…. 4</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8" name="TextBox 7">
            <a:extLst>
              <a:ext uri="{FF2B5EF4-FFF2-40B4-BE49-F238E27FC236}">
                <a16:creationId xmlns:a16="http://schemas.microsoft.com/office/drawing/2014/main" id="{086A07E1-F0C4-4300-B81D-64EC1DAEEEA2}"/>
              </a:ext>
            </a:extLst>
          </p:cNvPr>
          <p:cNvSpPr txBox="1"/>
          <p:nvPr/>
        </p:nvSpPr>
        <p:spPr>
          <a:xfrm>
            <a:off x="6499654" y="2781251"/>
            <a:ext cx="5051858" cy="470000"/>
          </a:xfrm>
          <a:prstGeom prst="rect">
            <a:avLst/>
          </a:prstGeom>
          <a:noFill/>
        </p:spPr>
        <p:txBody>
          <a:bodyPr wrap="square">
            <a:spAutoFit/>
          </a:bodyPr>
          <a:lstStyle/>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3" action="ppaction://hlinksldjump"/>
              </a:rPr>
              <a:t>You make tea……. 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355174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5D0034-45B2-4DFE-95C6-E2A81C20E6A0}"/>
              </a:ext>
            </a:extLst>
          </p:cNvPr>
          <p:cNvSpPr>
            <a:spLocks noGrp="1"/>
          </p:cNvSpPr>
          <p:nvPr>
            <p:ph type="title"/>
          </p:nvPr>
        </p:nvSpPr>
        <p:spPr/>
        <p:txBody>
          <a:bodyPr/>
          <a:lstStyle/>
          <a:p>
            <a:r>
              <a:rPr lang="en-US" sz="4400" dirty="0">
                <a:effectLst/>
                <a:latin typeface="Calibri" panose="020F0502020204030204" pitchFamily="34" charset="0"/>
                <a:ea typeface="Calibri" panose="020F0502020204030204" pitchFamily="34" charset="0"/>
                <a:cs typeface="Times New Roman" panose="02020603050405020304" pitchFamily="18" charset="0"/>
              </a:rPr>
              <a:t>20. The country</a:t>
            </a:r>
          </a:p>
        </p:txBody>
      </p:sp>
      <p:sp>
        <p:nvSpPr>
          <p:cNvPr id="5" name="Content Placeholder 4">
            <a:extLst>
              <a:ext uri="{FF2B5EF4-FFF2-40B4-BE49-F238E27FC236}">
                <a16:creationId xmlns:a16="http://schemas.microsoft.com/office/drawing/2014/main" id="{07FDC591-8EBD-4579-95CD-E152CE6784D7}"/>
              </a:ext>
            </a:extLst>
          </p:cNvPr>
          <p:cNvSpPr>
            <a:spLocks noGrp="1"/>
          </p:cNvSpPr>
          <p:nvPr>
            <p:ph idx="1"/>
          </p:nvPr>
        </p:nvSpPr>
        <p:spPr>
          <a:xfrm>
            <a:off x="94735" y="1413164"/>
            <a:ext cx="6001265" cy="5444836"/>
          </a:xfrm>
        </p:spPr>
        <p:txBody>
          <a:bodyPr>
            <a:normAutofit lnSpcReduction="10000"/>
          </a:bodyPr>
          <a:lstStyle/>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You absolutely love visiting the various teams you manage, and the French countryside is one of your favorite places to visit</a:t>
            </a:r>
            <a:r>
              <a:rPr lang="en-US" sz="1800" dirty="0">
                <a:latin typeface="Calibri" panose="020F0502020204030204" pitchFamily="34" charset="0"/>
                <a:ea typeface="Calibri" panose="020F0502020204030204" pitchFamily="34" charset="0"/>
                <a:cs typeface="Times New Roman" panose="02020603050405020304" pitchFamily="18" charset="0"/>
              </a:rPr>
              <a:t>. Y</a:t>
            </a:r>
            <a:r>
              <a:rPr lang="en-US" sz="1800" dirty="0">
                <a:effectLst/>
                <a:latin typeface="Calibri" panose="020F0502020204030204" pitchFamily="34" charset="0"/>
                <a:ea typeface="Calibri" panose="020F0502020204030204" pitchFamily="34" charset="0"/>
                <a:cs typeface="Times New Roman" panose="02020603050405020304" pitchFamily="18" charset="0"/>
              </a:rPr>
              <a:t>ou always enjoy an opportunity to connect with the team here personally. </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You finish your tea and head out to catch a local taxi to your meeting </a:t>
            </a:r>
            <a:r>
              <a:rPr lang="en-US" sz="1800" dirty="0">
                <a:latin typeface="Calibri" panose="020F0502020204030204" pitchFamily="34" charset="0"/>
                <a:ea typeface="Calibri" panose="020F0502020204030204" pitchFamily="34" charset="0"/>
                <a:cs typeface="Times New Roman" panose="02020603050405020304" pitchFamily="18" charset="0"/>
              </a:rPr>
              <a:t>just outside of Paris</a:t>
            </a:r>
            <a:r>
              <a:rPr lang="en-US" sz="1800" dirty="0">
                <a:effectLst/>
                <a:latin typeface="Calibri" panose="020F0502020204030204" pitchFamily="34" charset="0"/>
                <a:ea typeface="Calibri" panose="020F0502020204030204" pitchFamily="34" charset="0"/>
                <a:cs typeface="Times New Roman" panose="02020603050405020304" pitchFamily="18" charset="0"/>
              </a:rPr>
              <a:t>. Arriving at the office, you greet the front desk politely in French, and are brought up to a conference room. There, the Paris team has gathered. </a:t>
            </a:r>
          </a:p>
          <a:p>
            <a:pPr marL="0" marR="0" indent="0">
              <a:lnSpc>
                <a:spcPct val="107000"/>
              </a:lnSpc>
              <a:spcBef>
                <a:spcPts val="0"/>
              </a:spcBef>
              <a:spcAft>
                <a:spcPts val="800"/>
              </a:spcAft>
              <a:buNone/>
            </a:pPr>
            <a:r>
              <a:rPr lang="en-US" sz="1800" dirty="0">
                <a:latin typeface="Calibri" panose="020F0502020204030204" pitchFamily="34" charset="0"/>
                <a:ea typeface="Calibri" panose="020F0502020204030204" pitchFamily="34" charset="0"/>
                <a:cs typeface="Times New Roman" panose="02020603050405020304" pitchFamily="18" charset="0"/>
              </a:rPr>
              <a:t>After formal greetings, you all sit down to work. Its critical that the German and Paris teams are pacing together and have work that compliments each other. As you review the projects with the team, you see a few areas where the teams diverged, but fortunately catching them this early means they are easy problems to address. </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With everyone happy with the results, you say your goodbyes, promising that yes, you will see them tonight at the company banquet in Paris proper. You smile, heading back out to catch a taxi. </a:t>
            </a:r>
          </a:p>
        </p:txBody>
      </p:sp>
      <p:sp>
        <p:nvSpPr>
          <p:cNvPr id="7" name="TextBox 6">
            <a:extLst>
              <a:ext uri="{FF2B5EF4-FFF2-40B4-BE49-F238E27FC236}">
                <a16:creationId xmlns:a16="http://schemas.microsoft.com/office/drawing/2014/main" id="{A6180AD6-A28F-4A3F-97DF-9A45E272FBE8}"/>
              </a:ext>
            </a:extLst>
          </p:cNvPr>
          <p:cNvSpPr txBox="1"/>
          <p:nvPr/>
        </p:nvSpPr>
        <p:spPr>
          <a:xfrm>
            <a:off x="7473431" y="2792213"/>
            <a:ext cx="3707027" cy="768287"/>
          </a:xfrm>
          <a:prstGeom prst="rect">
            <a:avLst/>
          </a:prstGeom>
          <a:noFill/>
        </p:spPr>
        <p:txBody>
          <a:bodyPr wrap="square" rtlCol="0">
            <a:sp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2" action="ppaction://hlinksldjump"/>
              </a:rPr>
              <a:t>Check your emails….. 21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143407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5D0034-45B2-4DFE-95C6-E2A81C20E6A0}"/>
              </a:ext>
            </a:extLst>
          </p:cNvPr>
          <p:cNvSpPr>
            <a:spLocks noGrp="1"/>
          </p:cNvSpPr>
          <p:nvPr>
            <p:ph type="title"/>
          </p:nvPr>
        </p:nvSpPr>
        <p:spPr/>
        <p:txBody>
          <a:bodyPr/>
          <a:lstStyle/>
          <a:p>
            <a:r>
              <a:rPr lang="en-US" dirty="0">
                <a:latin typeface="Calibri" panose="020F0502020204030204" pitchFamily="34" charset="0"/>
                <a:ea typeface="Calibri" panose="020F0502020204030204" pitchFamily="34" charset="0"/>
                <a:cs typeface="Times New Roman" panose="02020603050405020304" pitchFamily="18" charset="0"/>
              </a:rPr>
              <a:t>21</a:t>
            </a:r>
            <a:r>
              <a:rPr lang="en-US" sz="4400" dirty="0">
                <a:effectLst/>
                <a:latin typeface="Calibri" panose="020F0502020204030204" pitchFamily="34" charset="0"/>
                <a:ea typeface="Calibri" panose="020F0502020204030204" pitchFamily="34" charset="0"/>
                <a:cs typeface="Times New Roman" panose="02020603050405020304" pitchFamily="18" charset="0"/>
              </a:rPr>
              <a:t>. Check your emails</a:t>
            </a:r>
          </a:p>
        </p:txBody>
      </p:sp>
      <p:sp>
        <p:nvSpPr>
          <p:cNvPr id="5" name="Content Placeholder 4">
            <a:extLst>
              <a:ext uri="{FF2B5EF4-FFF2-40B4-BE49-F238E27FC236}">
                <a16:creationId xmlns:a16="http://schemas.microsoft.com/office/drawing/2014/main" id="{07FDC591-8EBD-4579-95CD-E152CE6784D7}"/>
              </a:ext>
            </a:extLst>
          </p:cNvPr>
          <p:cNvSpPr>
            <a:spLocks noGrp="1"/>
          </p:cNvSpPr>
          <p:nvPr>
            <p:ph idx="1"/>
          </p:nvPr>
        </p:nvSpPr>
        <p:spPr>
          <a:xfrm>
            <a:off x="94735" y="1413164"/>
            <a:ext cx="6001265" cy="5444836"/>
          </a:xfrm>
        </p:spPr>
        <p:txBody>
          <a:bodyPr>
            <a:normAutofit lnSpcReduction="10000"/>
          </a:bodyPr>
          <a:lstStyle/>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You settle into your seat and pull out your cell phone. On it, you see emails from both your children that you open up. </a:t>
            </a:r>
          </a:p>
          <a:p>
            <a:pPr marL="0" marR="0" indent="0">
              <a:lnSpc>
                <a:spcPct val="107000"/>
              </a:lnSpc>
              <a:spcBef>
                <a:spcPts val="0"/>
              </a:spcBef>
              <a:spcAft>
                <a:spcPts val="800"/>
              </a:spcAft>
              <a:buNone/>
            </a:pPr>
            <a:r>
              <a:rPr lang="en-US" sz="1800" dirty="0">
                <a:latin typeface="Calibri" panose="020F0502020204030204" pitchFamily="34" charset="0"/>
                <a:ea typeface="Calibri" panose="020F0502020204030204" pitchFamily="34" charset="0"/>
                <a:cs typeface="Times New Roman" panose="02020603050405020304" pitchFamily="18" charset="0"/>
              </a:rPr>
              <a:t>Colby writes to tell you about a new internship possibility he is considering, looking for your input on how to determine what position would be best for him. He also asks if it is okay to bring his laundry home with him on the next holiday weekend, the washers at the school make his clothes smell funny. </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Conner writes to tell you about his challenges with a </a:t>
            </a:r>
            <a:r>
              <a:rPr lang="en-US" sz="1800" dirty="0">
                <a:latin typeface="Calibri" panose="020F0502020204030204" pitchFamily="34" charset="0"/>
                <a:ea typeface="Calibri" panose="020F0502020204030204" pitchFamily="34" charset="0"/>
                <a:cs typeface="Times New Roman" panose="02020603050405020304" pitchFamily="18" charset="0"/>
              </a:rPr>
              <a:t>group project where not everyone is pulling their weight. He wants advice, and also wants to know if he can drop his laundry off at the house this weekend and pick up new clothes for school. </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You smile, </a:t>
            </a:r>
            <a:r>
              <a:rPr lang="en-US" sz="1800" dirty="0">
                <a:latin typeface="Calibri" panose="020F0502020204030204" pitchFamily="34" charset="0"/>
                <a:ea typeface="Calibri" panose="020F0502020204030204" pitchFamily="34" charset="0"/>
                <a:cs typeface="Times New Roman" panose="02020603050405020304" pitchFamily="18" charset="0"/>
              </a:rPr>
              <a:t>writing both kids back some motherly advice, promising to send a care package that includes laundry detergent, and letting them both know about the magical place known as the laundry mat. </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Checking your watch, you wonder if you have time to do a little shopping…</a:t>
            </a:r>
          </a:p>
        </p:txBody>
      </p:sp>
      <p:sp>
        <p:nvSpPr>
          <p:cNvPr id="7" name="TextBox 6">
            <a:extLst>
              <a:ext uri="{FF2B5EF4-FFF2-40B4-BE49-F238E27FC236}">
                <a16:creationId xmlns:a16="http://schemas.microsoft.com/office/drawing/2014/main" id="{A6180AD6-A28F-4A3F-97DF-9A45E272FBE8}"/>
              </a:ext>
            </a:extLst>
          </p:cNvPr>
          <p:cNvSpPr txBox="1"/>
          <p:nvPr/>
        </p:nvSpPr>
        <p:spPr>
          <a:xfrm>
            <a:off x="7188423" y="2173757"/>
            <a:ext cx="3707027" cy="1566198"/>
          </a:xfrm>
          <a:prstGeom prst="rect">
            <a:avLst/>
          </a:prstGeom>
          <a:noFill/>
        </p:spPr>
        <p:txBody>
          <a:bodyPr wrap="square" rtlCol="0">
            <a:sp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2" action="ppaction://hlinksldjump"/>
              </a:rPr>
              <a:t>Yes! You have time…… 22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3" action="ppaction://hlinksldjump"/>
              </a:rPr>
              <a:t>No, better not risk it…. 23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005314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5D0034-45B2-4DFE-95C6-E2A81C20E6A0}"/>
              </a:ext>
            </a:extLst>
          </p:cNvPr>
          <p:cNvSpPr>
            <a:spLocks noGrp="1"/>
          </p:cNvSpPr>
          <p:nvPr>
            <p:ph type="title"/>
          </p:nvPr>
        </p:nvSpPr>
        <p:spPr/>
        <p:txBody>
          <a:bodyPr/>
          <a:lstStyle/>
          <a:p>
            <a:r>
              <a:rPr lang="en-US" dirty="0">
                <a:latin typeface="Calibri" panose="020F0502020204030204" pitchFamily="34" charset="0"/>
                <a:ea typeface="Calibri" panose="020F0502020204030204" pitchFamily="34" charset="0"/>
                <a:cs typeface="Times New Roman" panose="02020603050405020304" pitchFamily="18" charset="0"/>
              </a:rPr>
              <a:t>22</a:t>
            </a:r>
            <a:r>
              <a:rPr lang="en-US" sz="4400" dirty="0">
                <a:effectLst/>
                <a:latin typeface="Calibri" panose="020F0502020204030204" pitchFamily="34" charset="0"/>
                <a:ea typeface="Calibri" panose="020F0502020204030204" pitchFamily="34" charset="0"/>
                <a:cs typeface="Times New Roman" panose="02020603050405020304" pitchFamily="18" charset="0"/>
              </a:rPr>
              <a:t>. Yes! You have time</a:t>
            </a:r>
          </a:p>
        </p:txBody>
      </p:sp>
      <p:sp>
        <p:nvSpPr>
          <p:cNvPr id="5" name="Content Placeholder 4">
            <a:extLst>
              <a:ext uri="{FF2B5EF4-FFF2-40B4-BE49-F238E27FC236}">
                <a16:creationId xmlns:a16="http://schemas.microsoft.com/office/drawing/2014/main" id="{07FDC591-8EBD-4579-95CD-E152CE6784D7}"/>
              </a:ext>
            </a:extLst>
          </p:cNvPr>
          <p:cNvSpPr>
            <a:spLocks noGrp="1"/>
          </p:cNvSpPr>
          <p:nvPr>
            <p:ph idx="1"/>
          </p:nvPr>
        </p:nvSpPr>
        <p:spPr>
          <a:xfrm>
            <a:off x="94735" y="1413164"/>
            <a:ext cx="6001265" cy="5444836"/>
          </a:xfrm>
        </p:spPr>
        <p:txBody>
          <a:bodyPr>
            <a:normAutofit/>
          </a:bodyPr>
          <a:lstStyle/>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You decide you do have time. Checking your location, you quickly adjust your mental map of the area and plan to visit the shopping district. </a:t>
            </a:r>
          </a:p>
          <a:p>
            <a:pPr marL="0" marR="0" indent="0">
              <a:lnSpc>
                <a:spcPct val="107000"/>
              </a:lnSpc>
              <a:spcBef>
                <a:spcPts val="0"/>
              </a:spcBef>
              <a:spcAft>
                <a:spcPts val="800"/>
              </a:spcAft>
              <a:buNone/>
            </a:pPr>
            <a:r>
              <a:rPr lang="en-US" sz="1800" dirty="0">
                <a:latin typeface="Calibri" panose="020F0502020204030204" pitchFamily="34" charset="0"/>
                <a:ea typeface="Calibri" panose="020F0502020204030204" pitchFamily="34" charset="0"/>
                <a:cs typeface="Times New Roman" panose="02020603050405020304" pitchFamily="18" charset="0"/>
              </a:rPr>
              <a:t>You arrive, walking through a busy market. Foreign words surround you, and you move along with the crowds like a salmon caught in the stream. A food stall catches your eye, and you grab a snack, munching as you continue. Ahead, you spy what you are looking for: a boutique art supply shop. </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You enter promising yourself you won’t spend too much money thi</a:t>
            </a:r>
            <a:r>
              <a:rPr lang="en-US" sz="1800" dirty="0">
                <a:latin typeface="Calibri" panose="020F0502020204030204" pitchFamily="34" charset="0"/>
                <a:ea typeface="Calibri" panose="020F0502020204030204" pitchFamily="34" charset="0"/>
                <a:cs typeface="Times New Roman" panose="02020603050405020304" pitchFamily="18" charset="0"/>
              </a:rPr>
              <a:t>s time…</a:t>
            </a:r>
          </a:p>
          <a:p>
            <a:pPr marL="0" marR="0" indent="0">
              <a:lnSpc>
                <a:spcPct val="107000"/>
              </a:lnSpc>
              <a:spcBef>
                <a:spcPts val="0"/>
              </a:spcBef>
              <a:spcAft>
                <a:spcPts val="800"/>
              </a:spcAft>
              <a:buNone/>
            </a:pPr>
            <a:r>
              <a:rPr lang="en-US" sz="1800" dirty="0">
                <a:latin typeface="Calibri" panose="020F0502020204030204" pitchFamily="34" charset="0"/>
                <a:ea typeface="Calibri" panose="020F0502020204030204" pitchFamily="34" charset="0"/>
                <a:cs typeface="Times New Roman" panose="02020603050405020304" pitchFamily="18" charset="0"/>
              </a:rPr>
              <a:t>… and later leave, bag full of custom journals, artist paint and high quality pens. You decide to re-evaluate your definition of too much. </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Checking your watch, you realize – time to get to the airport! </a:t>
            </a:r>
          </a:p>
        </p:txBody>
      </p:sp>
      <p:sp>
        <p:nvSpPr>
          <p:cNvPr id="7" name="TextBox 6">
            <a:extLst>
              <a:ext uri="{FF2B5EF4-FFF2-40B4-BE49-F238E27FC236}">
                <a16:creationId xmlns:a16="http://schemas.microsoft.com/office/drawing/2014/main" id="{A6180AD6-A28F-4A3F-97DF-9A45E272FBE8}"/>
              </a:ext>
            </a:extLst>
          </p:cNvPr>
          <p:cNvSpPr txBox="1"/>
          <p:nvPr/>
        </p:nvSpPr>
        <p:spPr>
          <a:xfrm>
            <a:off x="7473431" y="2792213"/>
            <a:ext cx="3707027" cy="768287"/>
          </a:xfrm>
          <a:prstGeom prst="rect">
            <a:avLst/>
          </a:prstGeom>
          <a:noFill/>
        </p:spPr>
        <p:txBody>
          <a:bodyPr wrap="square" rtlCol="0">
            <a:sp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2" action="ppaction://hlinksldjump"/>
              </a:rPr>
              <a:t>Airport…. 24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7642196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5D0034-45B2-4DFE-95C6-E2A81C20E6A0}"/>
              </a:ext>
            </a:extLst>
          </p:cNvPr>
          <p:cNvSpPr>
            <a:spLocks noGrp="1"/>
          </p:cNvSpPr>
          <p:nvPr>
            <p:ph type="title"/>
          </p:nvPr>
        </p:nvSpPr>
        <p:spPr/>
        <p:txBody>
          <a:bodyPr/>
          <a:lstStyle/>
          <a:p>
            <a:r>
              <a:rPr lang="en-US" dirty="0">
                <a:latin typeface="Calibri" panose="020F0502020204030204" pitchFamily="34" charset="0"/>
                <a:ea typeface="Calibri" panose="020F0502020204030204" pitchFamily="34" charset="0"/>
                <a:cs typeface="Times New Roman" panose="02020603050405020304" pitchFamily="18" charset="0"/>
              </a:rPr>
              <a:t>23</a:t>
            </a:r>
            <a:r>
              <a:rPr lang="en-US" sz="4400" dirty="0">
                <a:effectLst/>
                <a:latin typeface="Calibri" panose="020F0502020204030204" pitchFamily="34" charset="0"/>
                <a:ea typeface="Calibri" panose="020F0502020204030204" pitchFamily="34" charset="0"/>
                <a:cs typeface="Times New Roman" panose="02020603050405020304" pitchFamily="18" charset="0"/>
              </a:rPr>
              <a:t>. No, better not risk it</a:t>
            </a:r>
          </a:p>
        </p:txBody>
      </p:sp>
      <p:sp>
        <p:nvSpPr>
          <p:cNvPr id="5" name="Content Placeholder 4">
            <a:extLst>
              <a:ext uri="{FF2B5EF4-FFF2-40B4-BE49-F238E27FC236}">
                <a16:creationId xmlns:a16="http://schemas.microsoft.com/office/drawing/2014/main" id="{07FDC591-8EBD-4579-95CD-E152CE6784D7}"/>
              </a:ext>
            </a:extLst>
          </p:cNvPr>
          <p:cNvSpPr>
            <a:spLocks noGrp="1"/>
          </p:cNvSpPr>
          <p:nvPr>
            <p:ph idx="1"/>
          </p:nvPr>
        </p:nvSpPr>
        <p:spPr>
          <a:xfrm>
            <a:off x="94735" y="1413164"/>
            <a:ext cx="6001265" cy="5444836"/>
          </a:xfrm>
        </p:spPr>
        <p:txBody>
          <a:bodyPr>
            <a:normAutofit fontScale="85000" lnSpcReduction="20000"/>
          </a:bodyPr>
          <a:lstStyle/>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You decide you don’t have time to explore just now, but you do have time to check in with one of your mentees. </a:t>
            </a:r>
          </a:p>
          <a:p>
            <a:pPr marL="0" marR="0" indent="0">
              <a:lnSpc>
                <a:spcPct val="107000"/>
              </a:lnSpc>
              <a:spcBef>
                <a:spcPts val="0"/>
              </a:spcBef>
              <a:spcAft>
                <a:spcPts val="800"/>
              </a:spcAft>
              <a:buNone/>
            </a:pPr>
            <a:r>
              <a:rPr lang="en-US" sz="1800" dirty="0">
                <a:latin typeface="Calibri" panose="020F0502020204030204" pitchFamily="34" charset="0"/>
                <a:ea typeface="Calibri" panose="020F0502020204030204" pitchFamily="34" charset="0"/>
                <a:cs typeface="Times New Roman" panose="02020603050405020304" pitchFamily="18" charset="0"/>
              </a:rPr>
              <a:t>You dial Laura’s number, and she picks up on the third ring. “I didn’t think you would actually call! Aren’t you overseas?” </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You smile, “Yes… don’t worry, with the magic of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wifi</a:t>
            </a:r>
            <a:r>
              <a:rPr lang="en-US" sz="1800" dirty="0">
                <a:effectLst/>
                <a:latin typeface="Calibri" panose="020F0502020204030204" pitchFamily="34" charset="0"/>
                <a:ea typeface="Calibri" panose="020F0502020204030204" pitchFamily="34" charset="0"/>
                <a:cs typeface="Times New Roman" panose="02020603050405020304" pitchFamily="18" charset="0"/>
              </a:rPr>
              <a:t> calling, it’s not a big deal. How are things going?”</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Laura sighs, and fills you in on her past two weeks. You listen to what she has to say, making mental notes. </a:t>
            </a:r>
          </a:p>
          <a:p>
            <a:pPr marL="0" marR="0" indent="0">
              <a:lnSpc>
                <a:spcPct val="107000"/>
              </a:lnSpc>
              <a:spcBef>
                <a:spcPts val="0"/>
              </a:spcBef>
              <a:spcAft>
                <a:spcPts val="800"/>
              </a:spcAft>
              <a:buNone/>
            </a:pPr>
            <a:r>
              <a:rPr lang="en-US" sz="1800" dirty="0">
                <a:latin typeface="Calibri" panose="020F0502020204030204" pitchFamily="34" charset="0"/>
                <a:ea typeface="Calibri" panose="020F0502020204030204" pitchFamily="34" charset="0"/>
                <a:cs typeface="Times New Roman" panose="02020603050405020304" pitchFamily="18" charset="0"/>
              </a:rPr>
              <a:t>“Laura… you need to stop trying to prove yourself constantly. It’s stressing you out and its taking your energy away. I know you’re a rock star. You know you’re a rock star. You don’t have to prove it to anyone. Take a breathe. Focus on what you need to do for you. When the opportunity comes, you will blow their socks off! But, right now, you need to pull in and really think about YOU. You cannot be everything to everyone… no one can live forever on 3 hours of sleep a night, and I bet that part of your health problems come back around to good old fashioned exhaustion. Look, this week I want you to do three things for me: First, meditate for 5 minutes a day. Second, three days a week, do not eat lunch at your desk. And third, I want you to listen to this book I am going to email you.”</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You and Laura chat a bit longer, and you encourage her to think of self care as a need and not a selfish endeavor. You end the call as you arrive at the airport. </a:t>
            </a:r>
          </a:p>
        </p:txBody>
      </p:sp>
      <p:sp>
        <p:nvSpPr>
          <p:cNvPr id="7" name="TextBox 6">
            <a:extLst>
              <a:ext uri="{FF2B5EF4-FFF2-40B4-BE49-F238E27FC236}">
                <a16:creationId xmlns:a16="http://schemas.microsoft.com/office/drawing/2014/main" id="{A6180AD6-A28F-4A3F-97DF-9A45E272FBE8}"/>
              </a:ext>
            </a:extLst>
          </p:cNvPr>
          <p:cNvSpPr txBox="1"/>
          <p:nvPr/>
        </p:nvSpPr>
        <p:spPr>
          <a:xfrm>
            <a:off x="7473431" y="2792213"/>
            <a:ext cx="3707027" cy="768287"/>
          </a:xfrm>
          <a:prstGeom prst="rect">
            <a:avLst/>
          </a:prstGeom>
          <a:noFill/>
        </p:spPr>
        <p:txBody>
          <a:bodyPr wrap="square" rtlCol="0">
            <a:sp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2" action="ppaction://hlinksldjump"/>
              </a:rPr>
              <a:t>Airport…. 24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5296954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5D0034-45B2-4DFE-95C6-E2A81C20E6A0}"/>
              </a:ext>
            </a:extLst>
          </p:cNvPr>
          <p:cNvSpPr>
            <a:spLocks noGrp="1"/>
          </p:cNvSpPr>
          <p:nvPr>
            <p:ph type="title"/>
          </p:nvPr>
        </p:nvSpPr>
        <p:spPr/>
        <p:txBody>
          <a:bodyPr/>
          <a:lstStyle/>
          <a:p>
            <a:r>
              <a:rPr lang="en-US" dirty="0">
                <a:latin typeface="Calibri" panose="020F0502020204030204" pitchFamily="34" charset="0"/>
                <a:ea typeface="Calibri" panose="020F0502020204030204" pitchFamily="34" charset="0"/>
                <a:cs typeface="Times New Roman" panose="02020603050405020304" pitchFamily="18" charset="0"/>
              </a:rPr>
              <a:t>24</a:t>
            </a:r>
            <a:r>
              <a:rPr lang="en-US" sz="4400" dirty="0">
                <a:effectLst/>
                <a:latin typeface="Calibri" panose="020F0502020204030204" pitchFamily="34" charset="0"/>
                <a:ea typeface="Calibri" panose="020F0502020204030204" pitchFamily="34" charset="0"/>
                <a:cs typeface="Times New Roman" panose="02020603050405020304" pitchFamily="18" charset="0"/>
              </a:rPr>
              <a:t>. Airport</a:t>
            </a:r>
          </a:p>
        </p:txBody>
      </p:sp>
      <p:sp>
        <p:nvSpPr>
          <p:cNvPr id="5" name="Content Placeholder 4">
            <a:extLst>
              <a:ext uri="{FF2B5EF4-FFF2-40B4-BE49-F238E27FC236}">
                <a16:creationId xmlns:a16="http://schemas.microsoft.com/office/drawing/2014/main" id="{07FDC591-8EBD-4579-95CD-E152CE6784D7}"/>
              </a:ext>
            </a:extLst>
          </p:cNvPr>
          <p:cNvSpPr>
            <a:spLocks noGrp="1"/>
          </p:cNvSpPr>
          <p:nvPr>
            <p:ph idx="1"/>
          </p:nvPr>
        </p:nvSpPr>
        <p:spPr>
          <a:xfrm>
            <a:off x="94735" y="1413164"/>
            <a:ext cx="6001265" cy="5444836"/>
          </a:xfrm>
        </p:spPr>
        <p:txBody>
          <a:bodyPr>
            <a:normAutofit/>
          </a:bodyPr>
          <a:lstStyle/>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You wait eagerly in the arrivals area, scanning the crowd until you see Jason arrive. You smile and wave, and the two of you hug. “I am so happy you could come!!” you say. </a:t>
            </a:r>
          </a:p>
          <a:p>
            <a:pPr marL="0" marR="0" indent="0">
              <a:lnSpc>
                <a:spcPct val="107000"/>
              </a:lnSpc>
              <a:spcBef>
                <a:spcPts val="0"/>
              </a:spcBef>
              <a:spcAft>
                <a:spcPts val="800"/>
              </a:spcAft>
              <a:buNone/>
            </a:pPr>
            <a:r>
              <a:rPr lang="en-US" sz="1800" dirty="0">
                <a:latin typeface="Calibri" panose="020F0502020204030204" pitchFamily="34" charset="0"/>
                <a:ea typeface="Calibri" panose="020F0502020204030204" pitchFamily="34" charset="0"/>
                <a:cs typeface="Times New Roman" panose="02020603050405020304" pitchFamily="18" charset="0"/>
              </a:rPr>
              <a:t>“Of course! I wouldn’t miss this!” Jason said. You both chat and catch up with what the other had been doing in your time apart. </a:t>
            </a:r>
          </a:p>
          <a:p>
            <a:pPr marL="0" marR="0" indent="0">
              <a:lnSpc>
                <a:spcPct val="107000"/>
              </a:lnSpc>
              <a:spcBef>
                <a:spcPts val="0"/>
              </a:spcBef>
              <a:spcAft>
                <a:spcPts val="800"/>
              </a:spcAft>
              <a:buNone/>
            </a:pPr>
            <a:r>
              <a:rPr lang="en-US" sz="1800" dirty="0">
                <a:latin typeface="Calibri" panose="020F0502020204030204" pitchFamily="34" charset="0"/>
                <a:ea typeface="Calibri" panose="020F0502020204030204" pitchFamily="34" charset="0"/>
                <a:cs typeface="Times New Roman" panose="02020603050405020304" pitchFamily="18" charset="0"/>
              </a:rPr>
              <a:t>“Do you think a taxi or subway back to the hotel?” Jason asks you.</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A6180AD6-A28F-4A3F-97DF-9A45E272FBE8}"/>
              </a:ext>
            </a:extLst>
          </p:cNvPr>
          <p:cNvSpPr txBox="1"/>
          <p:nvPr/>
        </p:nvSpPr>
        <p:spPr>
          <a:xfrm>
            <a:off x="7473431" y="2792213"/>
            <a:ext cx="3707027" cy="1566198"/>
          </a:xfrm>
          <a:prstGeom prst="rect">
            <a:avLst/>
          </a:prstGeom>
          <a:noFill/>
        </p:spPr>
        <p:txBody>
          <a:bodyPr wrap="square" rtlCol="0">
            <a:sp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2" action="ppaction://hlinksldjump"/>
              </a:rPr>
              <a:t>Taxi….. 25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3" action="ppaction://hlinksldjump"/>
              </a:rPr>
              <a:t>Subway….26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984114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5D0034-45B2-4DFE-95C6-E2A81C20E6A0}"/>
              </a:ext>
            </a:extLst>
          </p:cNvPr>
          <p:cNvSpPr>
            <a:spLocks noGrp="1"/>
          </p:cNvSpPr>
          <p:nvPr>
            <p:ph type="title"/>
          </p:nvPr>
        </p:nvSpPr>
        <p:spPr/>
        <p:txBody>
          <a:bodyPr/>
          <a:lstStyle/>
          <a:p>
            <a:r>
              <a:rPr lang="en-US" dirty="0">
                <a:latin typeface="Calibri" panose="020F0502020204030204" pitchFamily="34" charset="0"/>
                <a:ea typeface="Calibri" panose="020F0502020204030204" pitchFamily="34" charset="0"/>
                <a:cs typeface="Times New Roman" panose="02020603050405020304" pitchFamily="18" charset="0"/>
              </a:rPr>
              <a:t>25</a:t>
            </a:r>
            <a:r>
              <a:rPr lang="en-US" sz="4400" dirty="0">
                <a:effectLst/>
                <a:latin typeface="Calibri" panose="020F0502020204030204" pitchFamily="34" charset="0"/>
                <a:ea typeface="Calibri" panose="020F0502020204030204" pitchFamily="34" charset="0"/>
                <a:cs typeface="Times New Roman" panose="02020603050405020304" pitchFamily="18" charset="0"/>
              </a:rPr>
              <a:t>. Taxi</a:t>
            </a:r>
          </a:p>
        </p:txBody>
      </p:sp>
      <p:sp>
        <p:nvSpPr>
          <p:cNvPr id="5" name="Content Placeholder 4">
            <a:extLst>
              <a:ext uri="{FF2B5EF4-FFF2-40B4-BE49-F238E27FC236}">
                <a16:creationId xmlns:a16="http://schemas.microsoft.com/office/drawing/2014/main" id="{07FDC591-8EBD-4579-95CD-E152CE6784D7}"/>
              </a:ext>
            </a:extLst>
          </p:cNvPr>
          <p:cNvSpPr>
            <a:spLocks noGrp="1"/>
          </p:cNvSpPr>
          <p:nvPr>
            <p:ph idx="1"/>
          </p:nvPr>
        </p:nvSpPr>
        <p:spPr>
          <a:xfrm>
            <a:off x="94735" y="1413164"/>
            <a:ext cx="6001265" cy="5444836"/>
          </a:xfrm>
        </p:spPr>
        <p:txBody>
          <a:bodyPr>
            <a:normAutofit/>
          </a:bodyPr>
          <a:lstStyle/>
          <a:p>
            <a:pPr marL="0" marR="0" indent="0">
              <a:lnSpc>
                <a:spcPct val="107000"/>
              </a:lnSpc>
              <a:spcBef>
                <a:spcPts val="0"/>
              </a:spcBef>
              <a:spcAft>
                <a:spcPts val="800"/>
              </a:spcAft>
              <a:buNone/>
            </a:pPr>
            <a:r>
              <a:rPr lang="en-US" sz="1800" dirty="0">
                <a:latin typeface="Calibri" panose="020F0502020204030204" pitchFamily="34" charset="0"/>
                <a:ea typeface="Calibri" panose="020F0502020204030204" pitchFamily="34" charset="0"/>
                <a:cs typeface="Times New Roman" panose="02020603050405020304" pitchFamily="18" charset="0"/>
              </a:rPr>
              <a:t>“A taxi,” you say. “We’ll stop along the way at this great little café I found this week…”</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ride in the taxi </a:t>
            </a:r>
            <a:r>
              <a:rPr lang="en-US" sz="1800" dirty="0">
                <a:latin typeface="Calibri" panose="020F0502020204030204" pitchFamily="34" charset="0"/>
                <a:ea typeface="Calibri" panose="020F0502020204030204" pitchFamily="34" charset="0"/>
                <a:cs typeface="Times New Roman" panose="02020603050405020304" pitchFamily="18" charset="0"/>
              </a:rPr>
              <a:t>went through some beautiful parts of town, and you took turns pointing out the landmarks of places you have been to before together. </a:t>
            </a:r>
          </a:p>
          <a:p>
            <a:pPr marL="0" marR="0" indent="0">
              <a:lnSpc>
                <a:spcPct val="107000"/>
              </a:lnSpc>
              <a:spcBef>
                <a:spcPts val="0"/>
              </a:spcBef>
              <a:spcAft>
                <a:spcPts val="800"/>
              </a:spcAft>
              <a:buNone/>
            </a:pPr>
            <a:r>
              <a:rPr lang="en-US" sz="1800" dirty="0">
                <a:latin typeface="Calibri" panose="020F0502020204030204" pitchFamily="34" charset="0"/>
                <a:ea typeface="Calibri" panose="020F0502020204030204" pitchFamily="34" charset="0"/>
                <a:cs typeface="Times New Roman" panose="02020603050405020304" pitchFamily="18" charset="0"/>
              </a:rPr>
              <a:t>At the café, you both enjoyed a leisurely coffee at a small table, people watching. You pull out your travel journal and flip through it, showing Jason your drawings and writings. </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Finally, its time to head back to the hotel and begin getting ready for the evening. </a:t>
            </a:r>
          </a:p>
          <a:p>
            <a:pPr marL="0" marR="0" indent="0">
              <a:lnSpc>
                <a:spcPct val="107000"/>
              </a:lnSpc>
              <a:spcBef>
                <a:spcPts val="0"/>
              </a:spcBef>
              <a:spcAft>
                <a:spcPts val="8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A6180AD6-A28F-4A3F-97DF-9A45E272FBE8}"/>
              </a:ext>
            </a:extLst>
          </p:cNvPr>
          <p:cNvSpPr txBox="1"/>
          <p:nvPr/>
        </p:nvSpPr>
        <p:spPr>
          <a:xfrm>
            <a:off x="7473431" y="2792213"/>
            <a:ext cx="3707027" cy="774507"/>
          </a:xfrm>
          <a:prstGeom prst="rect">
            <a:avLst/>
          </a:prstGeom>
          <a:noFill/>
        </p:spPr>
        <p:txBody>
          <a:bodyPr wrap="square" rtlCol="0">
            <a:sp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2" action="ppaction://hlinksldjump"/>
              </a:rPr>
              <a:t>Getting ready for the banquet….. 15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36855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5D0034-45B2-4DFE-95C6-E2A81C20E6A0}"/>
              </a:ext>
            </a:extLst>
          </p:cNvPr>
          <p:cNvSpPr>
            <a:spLocks noGrp="1"/>
          </p:cNvSpPr>
          <p:nvPr>
            <p:ph type="title"/>
          </p:nvPr>
        </p:nvSpPr>
        <p:spPr/>
        <p:txBody>
          <a:bodyPr/>
          <a:lstStyle/>
          <a:p>
            <a:r>
              <a:rPr lang="en-US" dirty="0">
                <a:latin typeface="Calibri" panose="020F0502020204030204" pitchFamily="34" charset="0"/>
                <a:ea typeface="Calibri" panose="020F0502020204030204" pitchFamily="34" charset="0"/>
                <a:cs typeface="Times New Roman" panose="02020603050405020304" pitchFamily="18" charset="0"/>
              </a:rPr>
              <a:t>26</a:t>
            </a:r>
            <a:r>
              <a:rPr lang="en-US" sz="4400" dirty="0">
                <a:effectLst/>
                <a:latin typeface="Calibri" panose="020F0502020204030204" pitchFamily="34" charset="0"/>
                <a:ea typeface="Calibri" panose="020F0502020204030204" pitchFamily="34" charset="0"/>
                <a:cs typeface="Times New Roman" panose="02020603050405020304" pitchFamily="18" charset="0"/>
              </a:rPr>
              <a:t>. Subway</a:t>
            </a:r>
          </a:p>
        </p:txBody>
      </p:sp>
      <p:sp>
        <p:nvSpPr>
          <p:cNvPr id="5" name="Content Placeholder 4">
            <a:extLst>
              <a:ext uri="{FF2B5EF4-FFF2-40B4-BE49-F238E27FC236}">
                <a16:creationId xmlns:a16="http://schemas.microsoft.com/office/drawing/2014/main" id="{07FDC591-8EBD-4579-95CD-E152CE6784D7}"/>
              </a:ext>
            </a:extLst>
          </p:cNvPr>
          <p:cNvSpPr>
            <a:spLocks noGrp="1"/>
          </p:cNvSpPr>
          <p:nvPr>
            <p:ph idx="1"/>
          </p:nvPr>
        </p:nvSpPr>
        <p:spPr>
          <a:xfrm>
            <a:off x="94735" y="1413164"/>
            <a:ext cx="6001265" cy="5444836"/>
          </a:xfrm>
        </p:spPr>
        <p:txBody>
          <a:bodyPr>
            <a:normAutofit/>
          </a:bodyPr>
          <a:lstStyle/>
          <a:p>
            <a:pPr marL="0" marR="0" indent="0">
              <a:lnSpc>
                <a:spcPct val="107000"/>
              </a:lnSpc>
              <a:spcBef>
                <a:spcPts val="0"/>
              </a:spcBef>
              <a:spcAft>
                <a:spcPts val="800"/>
              </a:spcAft>
              <a:buNone/>
            </a:pPr>
            <a:r>
              <a:rPr lang="en-US" sz="1800" dirty="0">
                <a:latin typeface="Calibri" panose="020F0502020204030204" pitchFamily="34" charset="0"/>
                <a:ea typeface="Calibri" panose="020F0502020204030204" pitchFamily="34" charset="0"/>
                <a:cs typeface="Times New Roman" panose="02020603050405020304" pitchFamily="18" charset="0"/>
              </a:rPr>
              <a:t>“Subway,” you say, “It stops about half a mile from the hotel, and the walk through the area is absolutely amazing!”</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During the ride </a:t>
            </a:r>
            <a:r>
              <a:rPr lang="en-US" sz="1800" dirty="0">
                <a:latin typeface="Calibri" panose="020F0502020204030204" pitchFamily="34" charset="0"/>
                <a:ea typeface="Calibri" panose="020F0502020204030204" pitchFamily="34" charset="0"/>
                <a:cs typeface="Times New Roman" panose="02020603050405020304" pitchFamily="18" charset="0"/>
              </a:rPr>
              <a:t>o</a:t>
            </a:r>
            <a:r>
              <a:rPr lang="en-US" sz="1800" dirty="0">
                <a:effectLst/>
                <a:latin typeface="Calibri" panose="020F0502020204030204" pitchFamily="34" charset="0"/>
                <a:ea typeface="Calibri" panose="020F0502020204030204" pitchFamily="34" charset="0"/>
                <a:cs typeface="Times New Roman" panose="02020603050405020304" pitchFamily="18" charset="0"/>
              </a:rPr>
              <a:t>n the subway,</a:t>
            </a:r>
            <a:r>
              <a:rPr lang="en-US" sz="1800" dirty="0">
                <a:latin typeface="Calibri" panose="020F0502020204030204" pitchFamily="34" charset="0"/>
                <a:ea typeface="Calibri" panose="020F0502020204030204" pitchFamily="34" charset="0"/>
                <a:cs typeface="Times New Roman" panose="02020603050405020304" pitchFamily="18" charset="0"/>
              </a:rPr>
              <a:t> you pull out your travel journal and flip through it, showing Jason your drawings and writings from your trip so far.</a:t>
            </a:r>
          </a:p>
          <a:p>
            <a:pPr marL="0" marR="0" indent="0">
              <a:lnSpc>
                <a:spcPct val="107000"/>
              </a:lnSpc>
              <a:spcBef>
                <a:spcPts val="0"/>
              </a:spcBef>
              <a:spcAft>
                <a:spcPts val="800"/>
              </a:spcAft>
              <a:buNone/>
            </a:pPr>
            <a:r>
              <a:rPr lang="en-US" sz="1800" dirty="0">
                <a:latin typeface="Calibri" panose="020F0502020204030204" pitchFamily="34" charset="0"/>
                <a:ea typeface="Calibri" panose="020F0502020204030204" pitchFamily="34" charset="0"/>
                <a:cs typeface="Times New Roman" panose="02020603050405020304" pitchFamily="18" charset="0"/>
              </a:rPr>
              <a:t>Arriving at the stop, you both exit and began the walk through the winding streets, looking in store windows and trying to resist the small food stalls. The weather is perfect, and you laugh together, happy to be able to have the time with each other.  </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Finally, you reach the hotel and begin getting ready for the evening. </a:t>
            </a:r>
          </a:p>
          <a:p>
            <a:pPr marL="0" marR="0" indent="0">
              <a:lnSpc>
                <a:spcPct val="107000"/>
              </a:lnSpc>
              <a:spcBef>
                <a:spcPts val="0"/>
              </a:spcBef>
              <a:spcAft>
                <a:spcPts val="8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A6180AD6-A28F-4A3F-97DF-9A45E272FBE8}"/>
              </a:ext>
            </a:extLst>
          </p:cNvPr>
          <p:cNvSpPr txBox="1"/>
          <p:nvPr/>
        </p:nvSpPr>
        <p:spPr>
          <a:xfrm>
            <a:off x="7473431" y="2792213"/>
            <a:ext cx="3707027" cy="774507"/>
          </a:xfrm>
          <a:prstGeom prst="rect">
            <a:avLst/>
          </a:prstGeom>
          <a:noFill/>
        </p:spPr>
        <p:txBody>
          <a:bodyPr wrap="square" rtlCol="0">
            <a:sp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2" action="ppaction://hlinksldjump"/>
              </a:rPr>
              <a:t>Getting ready for the banquet….. 15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61776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5D0034-45B2-4DFE-95C6-E2A81C20E6A0}"/>
              </a:ext>
            </a:extLst>
          </p:cNvPr>
          <p:cNvSpPr>
            <a:spLocks noGrp="1"/>
          </p:cNvSpPr>
          <p:nvPr>
            <p:ph type="title"/>
          </p:nvPr>
        </p:nvSpPr>
        <p:spPr/>
        <p:txBody>
          <a:bodyPr/>
          <a:lstStyle/>
          <a:p>
            <a:r>
              <a:rPr lang="en-US" dirty="0">
                <a:latin typeface="Calibri" panose="020F0502020204030204" pitchFamily="34" charset="0"/>
                <a:ea typeface="Calibri" panose="020F0502020204030204" pitchFamily="34" charset="0"/>
                <a:cs typeface="Times New Roman" panose="02020603050405020304" pitchFamily="18" charset="0"/>
              </a:rPr>
              <a:t>3</a:t>
            </a:r>
            <a:r>
              <a:rPr lang="en-US" sz="4400" dirty="0">
                <a:effectLst/>
                <a:latin typeface="Calibri" panose="020F0502020204030204" pitchFamily="34" charset="0"/>
                <a:ea typeface="Calibri" panose="020F0502020204030204" pitchFamily="34" charset="0"/>
                <a:cs typeface="Times New Roman" panose="02020603050405020304" pitchFamily="18" charset="0"/>
              </a:rPr>
              <a:t>. You don’t recognize the room</a:t>
            </a:r>
          </a:p>
        </p:txBody>
      </p:sp>
      <p:sp>
        <p:nvSpPr>
          <p:cNvPr id="5" name="Content Placeholder 4">
            <a:extLst>
              <a:ext uri="{FF2B5EF4-FFF2-40B4-BE49-F238E27FC236}">
                <a16:creationId xmlns:a16="http://schemas.microsoft.com/office/drawing/2014/main" id="{07FDC591-8EBD-4579-95CD-E152CE6784D7}"/>
              </a:ext>
            </a:extLst>
          </p:cNvPr>
          <p:cNvSpPr>
            <a:spLocks noGrp="1"/>
          </p:cNvSpPr>
          <p:nvPr>
            <p:ph idx="1"/>
          </p:nvPr>
        </p:nvSpPr>
        <p:spPr>
          <a:xfrm>
            <a:off x="838200" y="1825625"/>
            <a:ext cx="4326924" cy="4667250"/>
          </a:xfrm>
        </p:spPr>
        <p:txBody>
          <a:bodyPr>
            <a:normAutofit/>
          </a:bodyPr>
          <a:lstStyle/>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You look around the unfamiliar room and smile. You love that your job let’s you travel to places around the world. Getting up, you brew a cup of hot tea with honey and get dressed for the day. </a:t>
            </a:r>
          </a:p>
          <a:p>
            <a:pPr marL="0" marR="0" indent="0">
              <a:lnSpc>
                <a:spcPct val="107000"/>
              </a:lnSpc>
              <a:spcBef>
                <a:spcPts val="0"/>
              </a:spcBef>
              <a:spcAft>
                <a:spcPts val="800"/>
              </a:spcAft>
              <a:buNone/>
            </a:pPr>
            <a:r>
              <a:rPr lang="en-US" sz="1800" dirty="0">
                <a:latin typeface="Calibri" panose="020F0502020204030204" pitchFamily="34" charset="0"/>
                <a:ea typeface="Calibri" panose="020F0502020204030204" pitchFamily="34" charset="0"/>
                <a:cs typeface="Times New Roman" panose="02020603050405020304" pitchFamily="18" charset="0"/>
              </a:rPr>
              <a:t>Taking your warm mug, you walk to the window of the hotel room and look over the beautiful scenery.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6" name="TextBox 5">
            <a:extLst>
              <a:ext uri="{FF2B5EF4-FFF2-40B4-BE49-F238E27FC236}">
                <a16:creationId xmlns:a16="http://schemas.microsoft.com/office/drawing/2014/main" id="{21D84CBF-354D-4439-9050-8BB26CE70863}"/>
              </a:ext>
            </a:extLst>
          </p:cNvPr>
          <p:cNvSpPr txBox="1"/>
          <p:nvPr/>
        </p:nvSpPr>
        <p:spPr>
          <a:xfrm>
            <a:off x="6499654" y="1690688"/>
            <a:ext cx="3707027" cy="738664"/>
          </a:xfrm>
          <a:prstGeom prst="rect">
            <a:avLst/>
          </a:prstGeom>
          <a:noFill/>
        </p:spPr>
        <p:txBody>
          <a:bodyPr wrap="square" rtlCol="0">
            <a:spAutoFit/>
          </a:bodyPr>
          <a:lstStyle/>
          <a:p>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2" action="ppaction://hlinksldjump"/>
              </a:rPr>
              <a:t>You see the city…. 19</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8" name="TextBox 7">
            <a:extLst>
              <a:ext uri="{FF2B5EF4-FFF2-40B4-BE49-F238E27FC236}">
                <a16:creationId xmlns:a16="http://schemas.microsoft.com/office/drawing/2014/main" id="{086A07E1-F0C4-4300-B81D-64EC1DAEEEA2}"/>
              </a:ext>
            </a:extLst>
          </p:cNvPr>
          <p:cNvSpPr txBox="1"/>
          <p:nvPr/>
        </p:nvSpPr>
        <p:spPr>
          <a:xfrm>
            <a:off x="6499654" y="2781251"/>
            <a:ext cx="5051858" cy="470000"/>
          </a:xfrm>
          <a:prstGeom prst="rect">
            <a:avLst/>
          </a:prstGeom>
          <a:noFill/>
        </p:spPr>
        <p:txBody>
          <a:bodyPr wrap="square">
            <a:spAutoFit/>
          </a:bodyPr>
          <a:lstStyle/>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3" action="ppaction://hlinksldjump"/>
              </a:rPr>
              <a:t>You see the country……. 20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45268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5D0034-45B2-4DFE-95C6-E2A81C20E6A0}"/>
              </a:ext>
            </a:extLst>
          </p:cNvPr>
          <p:cNvSpPr>
            <a:spLocks noGrp="1"/>
          </p:cNvSpPr>
          <p:nvPr>
            <p:ph type="title"/>
          </p:nvPr>
        </p:nvSpPr>
        <p:spPr/>
        <p:txBody>
          <a:bodyPr/>
          <a:lstStyle/>
          <a:p>
            <a:r>
              <a:rPr lang="en-US" sz="4400" dirty="0">
                <a:effectLst/>
                <a:latin typeface="Calibri" panose="020F0502020204030204" pitchFamily="34" charset="0"/>
                <a:ea typeface="Calibri" panose="020F0502020204030204" pitchFamily="34" charset="0"/>
                <a:cs typeface="Times New Roman" panose="02020603050405020304" pitchFamily="18" charset="0"/>
              </a:rPr>
              <a:t>4. You make coffee</a:t>
            </a:r>
          </a:p>
        </p:txBody>
      </p:sp>
      <p:sp>
        <p:nvSpPr>
          <p:cNvPr id="5" name="Content Placeholder 4">
            <a:extLst>
              <a:ext uri="{FF2B5EF4-FFF2-40B4-BE49-F238E27FC236}">
                <a16:creationId xmlns:a16="http://schemas.microsoft.com/office/drawing/2014/main" id="{07FDC591-8EBD-4579-95CD-E152CE6784D7}"/>
              </a:ext>
            </a:extLst>
          </p:cNvPr>
          <p:cNvSpPr>
            <a:spLocks noGrp="1"/>
          </p:cNvSpPr>
          <p:nvPr>
            <p:ph idx="1"/>
          </p:nvPr>
        </p:nvSpPr>
        <p:spPr>
          <a:xfrm>
            <a:off x="94734" y="1408670"/>
            <a:ext cx="6001265" cy="5084205"/>
          </a:xfrm>
        </p:spPr>
        <p:txBody>
          <a:bodyPr>
            <a:normAutofit fontScale="92500" lnSpcReduction="10000"/>
          </a:bodyPr>
          <a:lstStyle/>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Sitting down with your cup of hot coffee, you and Jason chat over breakfast comparing notes from your respective jobs and challenges to seek different perspectives and sharing opinions on news headlines. After breakfast, you both clean up, and kiss good bye. Jason heads to his home office while you head out to the car to drive into work. </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On the way, you call the kids. Colby is in his junior year of college, and is trying to decide what kind of career he wants to make for himself after college. You talk a bit and share some advice before he needs to head into class. Then, you call Conner, who is in his first year of college. His schedule is aggressive, but he is excited to tell you about his recent paper he aced and complain about a group project he is working on. You offer some advice about how to bring a team together, but ultimately know that this will be a valuable experience for him in group dynamics. You end the call as you arrive to the office. </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Heading inside, you are greeted by coworkers. They want to know if you are ready for the banquet tonight, and you laugh as you reply “well, practically ready!”. You come to a hallway. </a:t>
            </a:r>
            <a:endParaRPr lang="en-US" dirty="0"/>
          </a:p>
        </p:txBody>
      </p:sp>
      <p:sp>
        <p:nvSpPr>
          <p:cNvPr id="6" name="TextBox 5">
            <a:extLst>
              <a:ext uri="{FF2B5EF4-FFF2-40B4-BE49-F238E27FC236}">
                <a16:creationId xmlns:a16="http://schemas.microsoft.com/office/drawing/2014/main" id="{21D84CBF-354D-4439-9050-8BB26CE70863}"/>
              </a:ext>
            </a:extLst>
          </p:cNvPr>
          <p:cNvSpPr txBox="1"/>
          <p:nvPr/>
        </p:nvSpPr>
        <p:spPr>
          <a:xfrm>
            <a:off x="6499654" y="1690688"/>
            <a:ext cx="3707027" cy="1107996"/>
          </a:xfrm>
          <a:prstGeom prst="rect">
            <a:avLst/>
          </a:prstGeom>
          <a:noFill/>
        </p:spPr>
        <p:txBody>
          <a:bodyPr wrap="square" rtlCol="0">
            <a:spAutoFit/>
          </a:bodyPr>
          <a:lstStyle/>
          <a:p>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2" action="ppaction://hlinksldjump"/>
              </a:rPr>
              <a:t>You turn left to head into your office…. 6</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8" name="TextBox 7">
            <a:extLst>
              <a:ext uri="{FF2B5EF4-FFF2-40B4-BE49-F238E27FC236}">
                <a16:creationId xmlns:a16="http://schemas.microsoft.com/office/drawing/2014/main" id="{086A07E1-F0C4-4300-B81D-64EC1DAEEEA2}"/>
              </a:ext>
            </a:extLst>
          </p:cNvPr>
          <p:cNvSpPr txBox="1"/>
          <p:nvPr/>
        </p:nvSpPr>
        <p:spPr>
          <a:xfrm>
            <a:off x="6499654" y="2781251"/>
            <a:ext cx="5051858" cy="865173"/>
          </a:xfrm>
          <a:prstGeom prst="rect">
            <a:avLst/>
          </a:prstGeom>
          <a:noFill/>
        </p:spPr>
        <p:txBody>
          <a:bodyPr wrap="square">
            <a:spAutoFit/>
          </a:bodyPr>
          <a:lstStyle/>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3" action="ppaction://hlinksldjump"/>
              </a:rPr>
              <a:t>You turn right to head to the conference room….. 7</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0098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5D0034-45B2-4DFE-95C6-E2A81C20E6A0}"/>
              </a:ext>
            </a:extLst>
          </p:cNvPr>
          <p:cNvSpPr>
            <a:spLocks noGrp="1"/>
          </p:cNvSpPr>
          <p:nvPr>
            <p:ph type="title"/>
          </p:nvPr>
        </p:nvSpPr>
        <p:spPr/>
        <p:txBody>
          <a:bodyPr/>
          <a:lstStyle/>
          <a:p>
            <a:r>
              <a:rPr lang="en-US" dirty="0">
                <a:latin typeface="Calibri" panose="020F0502020204030204" pitchFamily="34" charset="0"/>
                <a:ea typeface="Calibri" panose="020F0502020204030204" pitchFamily="34" charset="0"/>
                <a:cs typeface="Times New Roman" panose="02020603050405020304" pitchFamily="18" charset="0"/>
              </a:rPr>
              <a:t>5</a:t>
            </a:r>
            <a:r>
              <a:rPr lang="en-US" sz="4400" dirty="0">
                <a:effectLst/>
                <a:latin typeface="Calibri" panose="020F0502020204030204" pitchFamily="34" charset="0"/>
                <a:ea typeface="Calibri" panose="020F0502020204030204" pitchFamily="34" charset="0"/>
                <a:cs typeface="Times New Roman" panose="02020603050405020304" pitchFamily="18" charset="0"/>
              </a:rPr>
              <a:t>. You make tea</a:t>
            </a:r>
          </a:p>
        </p:txBody>
      </p:sp>
      <p:sp>
        <p:nvSpPr>
          <p:cNvPr id="5" name="Content Placeholder 4">
            <a:extLst>
              <a:ext uri="{FF2B5EF4-FFF2-40B4-BE49-F238E27FC236}">
                <a16:creationId xmlns:a16="http://schemas.microsoft.com/office/drawing/2014/main" id="{07FDC591-8EBD-4579-95CD-E152CE6784D7}"/>
              </a:ext>
            </a:extLst>
          </p:cNvPr>
          <p:cNvSpPr>
            <a:spLocks noGrp="1"/>
          </p:cNvSpPr>
          <p:nvPr>
            <p:ph idx="1"/>
          </p:nvPr>
        </p:nvSpPr>
        <p:spPr>
          <a:xfrm>
            <a:off x="173180" y="1326860"/>
            <a:ext cx="6326473" cy="5531140"/>
          </a:xfrm>
        </p:spPr>
        <p:txBody>
          <a:bodyPr>
            <a:normAutofit fontScale="92500" lnSpcReduction="20000"/>
          </a:bodyPr>
          <a:lstStyle/>
          <a:p>
            <a:pPr marL="0" marR="0" indent="0">
              <a:lnSpc>
                <a:spcPct val="107000"/>
              </a:lnSpc>
              <a:spcBef>
                <a:spcPts val="0"/>
              </a:spcBef>
              <a:spcAft>
                <a:spcPts val="800"/>
              </a:spcAft>
              <a:buNone/>
            </a:pPr>
            <a:r>
              <a:rPr lang="en-US" sz="1400" dirty="0">
                <a:effectLst/>
                <a:latin typeface="Calibri" panose="020F0502020204030204" pitchFamily="34" charset="0"/>
                <a:ea typeface="Calibri" panose="020F0502020204030204" pitchFamily="34" charset="0"/>
                <a:cs typeface="Times New Roman" panose="02020603050405020304" pitchFamily="18" charset="0"/>
              </a:rPr>
              <a:t>Sitting down with your cup of hot tea, you and Jason chat over breakfast comparing notes from your respective jobs and challenges to seek different perspectives and sharing opinions on news headlines. Today is </a:t>
            </a:r>
            <a:r>
              <a:rPr lang="en-US" sz="1400" dirty="0">
                <a:latin typeface="Calibri" panose="020F0502020204030204" pitchFamily="34" charset="0"/>
                <a:ea typeface="Calibri" panose="020F0502020204030204" pitchFamily="34" charset="0"/>
                <a:cs typeface="Times New Roman" panose="02020603050405020304" pitchFamily="18" charset="0"/>
              </a:rPr>
              <a:t>one of your days off, and it’s always nice to start the morning with your husband. </a:t>
            </a:r>
            <a:r>
              <a:rPr lang="en-US" sz="1400" dirty="0">
                <a:effectLst/>
                <a:latin typeface="Calibri" panose="020F0502020204030204" pitchFamily="34" charset="0"/>
                <a:ea typeface="Calibri" panose="020F0502020204030204" pitchFamily="34" charset="0"/>
                <a:cs typeface="Times New Roman" panose="02020603050405020304" pitchFamily="18" charset="0"/>
              </a:rPr>
              <a:t>After breakfast, Jason heads to his home office, and you head out to your art studio. The airy green house is filled with light, color and art of all types. You absolutely love being here. You look to your art desk, hesitating a moment. Is it an art day…. No, you decide. Today, its time to work more on your book. You walk to the cozy corner of the room lined with book shelfs where you computer waits. Turning on the screen, you log in and open your file. Perfect… you ended yesterday at the end of the chapter, and you already have the outline done for the next chapter. </a:t>
            </a:r>
          </a:p>
          <a:p>
            <a:pPr marL="0" marR="0" indent="0">
              <a:lnSpc>
                <a:spcPct val="107000"/>
              </a:lnSpc>
              <a:spcBef>
                <a:spcPts val="0"/>
              </a:spcBef>
              <a:spcAft>
                <a:spcPts val="800"/>
              </a:spcAft>
              <a:buNone/>
            </a:pPr>
            <a:r>
              <a:rPr lang="en-US" sz="1400" dirty="0">
                <a:effectLst/>
                <a:latin typeface="Calibri" panose="020F0502020204030204" pitchFamily="34" charset="0"/>
                <a:ea typeface="Calibri" panose="020F0502020204030204" pitchFamily="34" charset="0"/>
                <a:cs typeface="Times New Roman" panose="02020603050405020304" pitchFamily="18" charset="0"/>
              </a:rPr>
              <a:t>Several hours later you push back your chair for a break. Checking you watch, you call the kids. Colby is in his junior year of college, and is trying to decide what kind of career he wants to make for himself after college. You talk a bit and share some advice before he needs to head into class. Then, you call Conner, who is in his first year of college. His schedule is aggressive, but he is excited to tell you about his recent paper he aced and complain about a group project he is working on. You offer some advice about how to bring a team together, but ultimately know that this will be a valuable experience for him in group dynamics. You end the calls and gather your things before heading out the door. </a:t>
            </a:r>
          </a:p>
          <a:p>
            <a:pPr marL="0" marR="0" indent="0">
              <a:lnSpc>
                <a:spcPct val="107000"/>
              </a:lnSpc>
              <a:spcBef>
                <a:spcPts val="0"/>
              </a:spcBef>
              <a:spcAft>
                <a:spcPts val="800"/>
              </a:spcAft>
              <a:buNone/>
            </a:pPr>
            <a:r>
              <a:rPr lang="en-US" sz="1400" dirty="0">
                <a:effectLst/>
                <a:latin typeface="Calibri" panose="020F0502020204030204" pitchFamily="34" charset="0"/>
                <a:ea typeface="Calibri" panose="020F0502020204030204" pitchFamily="34" charset="0"/>
                <a:cs typeface="Times New Roman" panose="02020603050405020304" pitchFamily="18" charset="0"/>
              </a:rPr>
              <a:t>You drive to the local cafe and order your food before joining a group of people settled in on some comfy chairs and couches in the back room. “Chrystin!” they greet you, smiling. This is your author club, and you meeting with them regularly to get feedback on your work and help them with theirs. </a:t>
            </a:r>
          </a:p>
          <a:p>
            <a:pPr marL="0" marR="0" indent="0">
              <a:lnSpc>
                <a:spcPct val="107000"/>
              </a:lnSpc>
              <a:spcBef>
                <a:spcPts val="0"/>
              </a:spcBef>
              <a:spcAft>
                <a:spcPts val="800"/>
              </a:spcAft>
              <a:buNone/>
            </a:pPr>
            <a:r>
              <a:rPr lang="en-US" sz="1400" dirty="0">
                <a:effectLst/>
                <a:latin typeface="Calibri" panose="020F0502020204030204" pitchFamily="34" charset="0"/>
                <a:ea typeface="Calibri" panose="020F0502020204030204" pitchFamily="34" charset="0"/>
                <a:cs typeface="Times New Roman" panose="02020603050405020304" pitchFamily="18" charset="0"/>
              </a:rPr>
              <a:t>After the club meeting, you check in with your publisher who wants an update on your upcoming leadership book, and goes over your travel itinerary for the release. You note a few dates that need to be shifted to work around your volunteer and work commitments, but overall you’re satisfied with the timeline. You check your watch... time for a meeting with one of your mentees. </a:t>
            </a:r>
          </a:p>
        </p:txBody>
      </p:sp>
      <p:sp>
        <p:nvSpPr>
          <p:cNvPr id="6" name="TextBox 5">
            <a:extLst>
              <a:ext uri="{FF2B5EF4-FFF2-40B4-BE49-F238E27FC236}">
                <a16:creationId xmlns:a16="http://schemas.microsoft.com/office/drawing/2014/main" id="{21D84CBF-354D-4439-9050-8BB26CE70863}"/>
              </a:ext>
            </a:extLst>
          </p:cNvPr>
          <p:cNvSpPr txBox="1"/>
          <p:nvPr/>
        </p:nvSpPr>
        <p:spPr>
          <a:xfrm>
            <a:off x="7948444" y="1866637"/>
            <a:ext cx="3707027" cy="738664"/>
          </a:xfrm>
          <a:prstGeom prst="rect">
            <a:avLst/>
          </a:prstGeom>
          <a:noFill/>
        </p:spPr>
        <p:txBody>
          <a:bodyPr wrap="square" rtlCol="0">
            <a:spAutoFit/>
          </a:bodyPr>
          <a:lstStyle/>
          <a:p>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2" action="ppaction://hlinksldjump"/>
              </a:rPr>
              <a:t>Meet with James…. 17</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472934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5D0034-45B2-4DFE-95C6-E2A81C20E6A0}"/>
              </a:ext>
            </a:extLst>
          </p:cNvPr>
          <p:cNvSpPr>
            <a:spLocks noGrp="1"/>
          </p:cNvSpPr>
          <p:nvPr>
            <p:ph type="title"/>
          </p:nvPr>
        </p:nvSpPr>
        <p:spPr/>
        <p:txBody>
          <a:bodyPr/>
          <a:lstStyle/>
          <a:p>
            <a:r>
              <a:rPr lang="en-US" sz="4400" dirty="0">
                <a:effectLst/>
                <a:latin typeface="Calibri" panose="020F0502020204030204" pitchFamily="34" charset="0"/>
                <a:ea typeface="Calibri" panose="020F0502020204030204" pitchFamily="34" charset="0"/>
                <a:cs typeface="Times New Roman" panose="02020603050405020304" pitchFamily="18" charset="0"/>
              </a:rPr>
              <a:t>6. Head to your office</a:t>
            </a:r>
          </a:p>
        </p:txBody>
      </p:sp>
      <p:sp>
        <p:nvSpPr>
          <p:cNvPr id="5" name="Content Placeholder 4">
            <a:extLst>
              <a:ext uri="{FF2B5EF4-FFF2-40B4-BE49-F238E27FC236}">
                <a16:creationId xmlns:a16="http://schemas.microsoft.com/office/drawing/2014/main" id="{07FDC591-8EBD-4579-95CD-E152CE6784D7}"/>
              </a:ext>
            </a:extLst>
          </p:cNvPr>
          <p:cNvSpPr>
            <a:spLocks noGrp="1"/>
          </p:cNvSpPr>
          <p:nvPr>
            <p:ph idx="1"/>
          </p:nvPr>
        </p:nvSpPr>
        <p:spPr>
          <a:xfrm>
            <a:off x="94734" y="1408670"/>
            <a:ext cx="6001265" cy="5084205"/>
          </a:xfrm>
        </p:spPr>
        <p:txBody>
          <a:bodyPr>
            <a:normAutofit fontScale="92500" lnSpcReduction="10000"/>
          </a:bodyPr>
          <a:lstStyle/>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Heading into your office, you settle in behind your desk, and start processing emails and updating projects. A reminder pops up on your computer screen about a meeting, and you pick up the phone to dial out. “Good Morning, Sheryl Van Tine speaking,” says the pleasant voice on the other end of the line. </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“Sheryl! Good morning,” you say smiling. “I wanted to call and check in with you to se how you are doing with those goals we talked about last week…” You and Sheryl talk for some time, reviewing some of the positive changes she was making and challenges she still struggled with. Mentoring others in your career field has been a passion of yours that you carried over from your career in the military, and Sheryl is one of the mentees you worked with regularly. After the call, you return back to your work, following up with some engineers on some loose ends and reading over a recent project proposal from a junior member of your team. You make some notes on the proposal and set up a meeting to review it with him before realizing it was time to head out to lunch with Jason</a:t>
            </a:r>
          </a:p>
        </p:txBody>
      </p:sp>
      <p:sp>
        <p:nvSpPr>
          <p:cNvPr id="6" name="TextBox 5">
            <a:extLst>
              <a:ext uri="{FF2B5EF4-FFF2-40B4-BE49-F238E27FC236}">
                <a16:creationId xmlns:a16="http://schemas.microsoft.com/office/drawing/2014/main" id="{21D84CBF-354D-4439-9050-8BB26CE70863}"/>
              </a:ext>
            </a:extLst>
          </p:cNvPr>
          <p:cNvSpPr txBox="1"/>
          <p:nvPr/>
        </p:nvSpPr>
        <p:spPr>
          <a:xfrm>
            <a:off x="6499654" y="1690688"/>
            <a:ext cx="4093136" cy="738664"/>
          </a:xfrm>
          <a:prstGeom prst="rect">
            <a:avLst/>
          </a:prstGeom>
          <a:noFill/>
        </p:spPr>
        <p:txBody>
          <a:bodyPr wrap="square" rtlCol="0">
            <a:spAutoFit/>
          </a:bodyPr>
          <a:lstStyle/>
          <a:p>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2" action="ppaction://hlinksldjump"/>
              </a:rPr>
              <a:t>Head to lunch with Jason… 8</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69459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5D0034-45B2-4DFE-95C6-E2A81C20E6A0}"/>
              </a:ext>
            </a:extLst>
          </p:cNvPr>
          <p:cNvSpPr>
            <a:spLocks noGrp="1"/>
          </p:cNvSpPr>
          <p:nvPr>
            <p:ph type="title"/>
          </p:nvPr>
        </p:nvSpPr>
        <p:spPr/>
        <p:txBody>
          <a:bodyPr/>
          <a:lstStyle/>
          <a:p>
            <a:r>
              <a:rPr lang="en-US" sz="4400" dirty="0">
                <a:effectLst/>
                <a:latin typeface="Calibri" panose="020F0502020204030204" pitchFamily="34" charset="0"/>
                <a:ea typeface="Calibri" panose="020F0502020204030204" pitchFamily="34" charset="0"/>
                <a:cs typeface="Times New Roman" panose="02020603050405020304" pitchFamily="18" charset="0"/>
              </a:rPr>
              <a:t>7. Head to the conference room</a:t>
            </a:r>
          </a:p>
        </p:txBody>
      </p:sp>
      <p:sp>
        <p:nvSpPr>
          <p:cNvPr id="5" name="Content Placeholder 4">
            <a:extLst>
              <a:ext uri="{FF2B5EF4-FFF2-40B4-BE49-F238E27FC236}">
                <a16:creationId xmlns:a16="http://schemas.microsoft.com/office/drawing/2014/main" id="{07FDC591-8EBD-4579-95CD-E152CE6784D7}"/>
              </a:ext>
            </a:extLst>
          </p:cNvPr>
          <p:cNvSpPr>
            <a:spLocks noGrp="1"/>
          </p:cNvSpPr>
          <p:nvPr>
            <p:ph idx="1"/>
          </p:nvPr>
        </p:nvSpPr>
        <p:spPr>
          <a:xfrm>
            <a:off x="0" y="1462199"/>
            <a:ext cx="6001265" cy="5084205"/>
          </a:xfrm>
        </p:spPr>
        <p:txBody>
          <a:bodyPr>
            <a:normAutofit/>
          </a:bodyPr>
          <a:lstStyle/>
          <a:p>
            <a:pPr marL="0" marR="0" indent="0">
              <a:lnSpc>
                <a:spcPct val="107000"/>
              </a:lnSpc>
              <a:spcBef>
                <a:spcPts val="0"/>
              </a:spcBef>
              <a:spcAft>
                <a:spcPts val="800"/>
              </a:spcAft>
              <a:buNone/>
            </a:pPr>
            <a:r>
              <a:rPr lang="en-US" sz="1400" dirty="0">
                <a:effectLst/>
                <a:latin typeface="Calibri" panose="020F0502020204030204" pitchFamily="34" charset="0"/>
                <a:ea typeface="Calibri" panose="020F0502020204030204" pitchFamily="34" charset="0"/>
                <a:cs typeface="Times New Roman" panose="02020603050405020304" pitchFamily="18" charset="0"/>
              </a:rPr>
              <a:t>You turn and head towards the conference room. Grabbing a second cup of coffee for yourself, you meet with your team to discuss a particularly challenging project. There seems to be some conflict between the engineering team and the operational team. The tension in the conference room is high, but this is exactly why you called the meeting. It doesn’t escape your notice that the room is clearly divided along department lines. You start the meeting reviewing the background and emphasizing the overall mutual goal, and allow for each group to bring up their concerns. </a:t>
            </a:r>
          </a:p>
          <a:p>
            <a:pPr marL="0" marR="0" indent="0">
              <a:lnSpc>
                <a:spcPct val="107000"/>
              </a:lnSpc>
              <a:spcBef>
                <a:spcPts val="0"/>
              </a:spcBef>
              <a:spcAft>
                <a:spcPts val="800"/>
              </a:spcAft>
              <a:buNone/>
            </a:pPr>
            <a:r>
              <a:rPr lang="en-US" sz="1400" dirty="0">
                <a:effectLst/>
                <a:latin typeface="Calibri" panose="020F0502020204030204" pitchFamily="34" charset="0"/>
                <a:ea typeface="Calibri" panose="020F0502020204030204" pitchFamily="34" charset="0"/>
                <a:cs typeface="Times New Roman" panose="02020603050405020304" pitchFamily="18" charset="0"/>
              </a:rPr>
              <a:t>Thinking it over a moment, you decide to go a bit off-script. “okay,” you say. “I am going to have you break into – “ quickly you count – “ three teams. Each team will have two engineers and two operations managers. I want each team to head to one of the breakout rooms and come up with at least 3 realistic solutions. Don’t worry about cost, don’t worry about the downline, lets see if you can come up with some ways that your team can agree as potential ways to move forward.” There was some grumbling, but you ignore it. “Be back in this room to present to me in 30 minutes.” You cast a sharp eye around the room. “I have high expectations of each of you. I know you can do this.” The teams break out, and you pull out your phone to answer some emails. Breaking up the group should balance out the “us vs them” dynamic, and avoid “group think”. </a:t>
            </a:r>
          </a:p>
        </p:txBody>
      </p:sp>
      <p:sp>
        <p:nvSpPr>
          <p:cNvPr id="8" name="TextBox 7">
            <a:extLst>
              <a:ext uri="{FF2B5EF4-FFF2-40B4-BE49-F238E27FC236}">
                <a16:creationId xmlns:a16="http://schemas.microsoft.com/office/drawing/2014/main" id="{FF31D74B-9166-4876-B29E-B78F4D94ECE0}"/>
              </a:ext>
            </a:extLst>
          </p:cNvPr>
          <p:cNvSpPr txBox="1"/>
          <p:nvPr/>
        </p:nvSpPr>
        <p:spPr>
          <a:xfrm>
            <a:off x="6190737" y="1462199"/>
            <a:ext cx="6097978" cy="2720360"/>
          </a:xfrm>
          <a:prstGeom prst="rect">
            <a:avLst/>
          </a:prstGeom>
          <a:noFill/>
        </p:spPr>
        <p:txBody>
          <a:bodyPr wrap="square">
            <a:spAutoFit/>
          </a:bodyPr>
          <a:lstStyle/>
          <a:p>
            <a:pPr marL="0" marR="0" indent="0">
              <a:lnSpc>
                <a:spcPct val="107000"/>
              </a:lnSpc>
              <a:spcBef>
                <a:spcPts val="0"/>
              </a:spcBef>
              <a:spcAft>
                <a:spcPts val="800"/>
              </a:spcAft>
              <a:buNone/>
            </a:pPr>
            <a:r>
              <a:rPr lang="en-US" sz="1400" dirty="0">
                <a:effectLst/>
                <a:latin typeface="Calibri" panose="020F0502020204030204" pitchFamily="34" charset="0"/>
                <a:ea typeface="Calibri" panose="020F0502020204030204" pitchFamily="34" charset="0"/>
                <a:cs typeface="Times New Roman" panose="02020603050405020304" pitchFamily="18" charset="0"/>
              </a:rPr>
              <a:t>After half an hour, the teams returned. This time, everyone sat near their team regardless of department and the over all atmosphere was noticeably different. You smiled as team shared ideas and charts – each team came up with more than the required three ideas, and as they spoke, more ideas were being born from the group. You captured it all on the display screen, and together you led the team in selecting the two suggestions they were most likely able to achieve in the next operational period. You adjourned the meeting, scheduling a follow up for the next week to see how the options were moving forward, and happily noted that the two departments were actually engaging with each other as they left the meeting, arranging their own working lunches and check ins. </a:t>
            </a:r>
          </a:p>
          <a:p>
            <a:pPr marL="0" marR="0" indent="0">
              <a:lnSpc>
                <a:spcPct val="107000"/>
              </a:lnSpc>
              <a:spcBef>
                <a:spcPts val="0"/>
              </a:spcBef>
              <a:spcAft>
                <a:spcPts val="800"/>
              </a:spcAft>
              <a:buNone/>
            </a:pPr>
            <a:r>
              <a:rPr lang="en-US" sz="1400" dirty="0">
                <a:effectLst/>
                <a:latin typeface="Calibri" panose="020F0502020204030204" pitchFamily="34" charset="0"/>
                <a:ea typeface="Calibri" panose="020F0502020204030204" pitchFamily="34" charset="0"/>
                <a:cs typeface="Times New Roman" panose="02020603050405020304" pitchFamily="18" charset="0"/>
              </a:rPr>
              <a:t>Satisfied, you checked your watch. Time to meet Jason for lunch! </a:t>
            </a:r>
          </a:p>
        </p:txBody>
      </p:sp>
      <p:sp>
        <p:nvSpPr>
          <p:cNvPr id="9" name="TextBox 8">
            <a:extLst>
              <a:ext uri="{FF2B5EF4-FFF2-40B4-BE49-F238E27FC236}">
                <a16:creationId xmlns:a16="http://schemas.microsoft.com/office/drawing/2014/main" id="{14C8973F-C824-4763-ADAB-D9B6B1624AF3}"/>
              </a:ext>
            </a:extLst>
          </p:cNvPr>
          <p:cNvSpPr txBox="1"/>
          <p:nvPr/>
        </p:nvSpPr>
        <p:spPr>
          <a:xfrm>
            <a:off x="6903415" y="5026469"/>
            <a:ext cx="4093136" cy="738664"/>
          </a:xfrm>
          <a:prstGeom prst="rect">
            <a:avLst/>
          </a:prstGeom>
          <a:noFill/>
        </p:spPr>
        <p:txBody>
          <a:bodyPr wrap="square" rtlCol="0">
            <a:spAutoFit/>
          </a:bodyPr>
          <a:lstStyle/>
          <a:p>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2" action="ppaction://hlinksldjump"/>
              </a:rPr>
              <a:t>Head to lunch with Jason… 8</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510985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5D0034-45B2-4DFE-95C6-E2A81C20E6A0}"/>
              </a:ext>
            </a:extLst>
          </p:cNvPr>
          <p:cNvSpPr>
            <a:spLocks noGrp="1"/>
          </p:cNvSpPr>
          <p:nvPr>
            <p:ph type="title"/>
          </p:nvPr>
        </p:nvSpPr>
        <p:spPr/>
        <p:txBody>
          <a:bodyPr/>
          <a:lstStyle/>
          <a:p>
            <a:r>
              <a:rPr lang="en-US" dirty="0">
                <a:latin typeface="Calibri" panose="020F0502020204030204" pitchFamily="34" charset="0"/>
                <a:ea typeface="Calibri" panose="020F0502020204030204" pitchFamily="34" charset="0"/>
                <a:cs typeface="Times New Roman" panose="02020603050405020304" pitchFamily="18" charset="0"/>
              </a:rPr>
              <a:t>8</a:t>
            </a:r>
            <a:r>
              <a:rPr lang="en-US" sz="4400" dirty="0">
                <a:effectLst/>
                <a:latin typeface="Calibri" panose="020F0502020204030204" pitchFamily="34" charset="0"/>
                <a:ea typeface="Calibri" panose="020F0502020204030204" pitchFamily="34" charset="0"/>
                <a:cs typeface="Times New Roman" panose="02020603050405020304" pitchFamily="18" charset="0"/>
              </a:rPr>
              <a:t>. Lunch with Jason</a:t>
            </a:r>
          </a:p>
        </p:txBody>
      </p:sp>
      <p:sp>
        <p:nvSpPr>
          <p:cNvPr id="5" name="Content Placeholder 4">
            <a:extLst>
              <a:ext uri="{FF2B5EF4-FFF2-40B4-BE49-F238E27FC236}">
                <a16:creationId xmlns:a16="http://schemas.microsoft.com/office/drawing/2014/main" id="{07FDC591-8EBD-4579-95CD-E152CE6784D7}"/>
              </a:ext>
            </a:extLst>
          </p:cNvPr>
          <p:cNvSpPr>
            <a:spLocks noGrp="1"/>
          </p:cNvSpPr>
          <p:nvPr>
            <p:ph idx="1"/>
          </p:nvPr>
        </p:nvSpPr>
        <p:spPr>
          <a:xfrm>
            <a:off x="94734" y="1408670"/>
            <a:ext cx="6001265" cy="5084205"/>
          </a:xfrm>
        </p:spPr>
        <p:txBody>
          <a:bodyPr>
            <a:normAutofit/>
          </a:bodyPr>
          <a:lstStyle/>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Jason is already at the cozy café when you arrive. “I ordered drinks already,” he said. </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“Thanks, dear,” You sip your drink, and when the waiter arrives, you order the daily special. You and Jason enjoy the meal and the company, bonding over one of your favorite restaurants for lunch as you chat about the evening ahead. </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“So,” Jason said waiting for the check, “Are you back to the office for a bit, or do you have more preps to do for tonight?”</a:t>
            </a:r>
          </a:p>
        </p:txBody>
      </p:sp>
      <p:sp>
        <p:nvSpPr>
          <p:cNvPr id="6" name="TextBox 5">
            <a:extLst>
              <a:ext uri="{FF2B5EF4-FFF2-40B4-BE49-F238E27FC236}">
                <a16:creationId xmlns:a16="http://schemas.microsoft.com/office/drawing/2014/main" id="{21D84CBF-354D-4439-9050-8BB26CE70863}"/>
              </a:ext>
            </a:extLst>
          </p:cNvPr>
          <p:cNvSpPr txBox="1"/>
          <p:nvPr/>
        </p:nvSpPr>
        <p:spPr>
          <a:xfrm>
            <a:off x="6499654" y="1690688"/>
            <a:ext cx="3707027" cy="738664"/>
          </a:xfrm>
          <a:prstGeom prst="rect">
            <a:avLst/>
          </a:prstGeom>
          <a:noFill/>
        </p:spPr>
        <p:txBody>
          <a:bodyPr wrap="square" rtlCol="0">
            <a:spAutoFit/>
          </a:bodyPr>
          <a:lstStyle/>
          <a:p>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2" action="ppaction://hlinksldjump"/>
              </a:rPr>
              <a:t>Head back to the office…. 9</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7" name="TextBox 6">
            <a:extLst>
              <a:ext uri="{FF2B5EF4-FFF2-40B4-BE49-F238E27FC236}">
                <a16:creationId xmlns:a16="http://schemas.microsoft.com/office/drawing/2014/main" id="{E028DFA0-58C6-45B7-AB99-190B56734496}"/>
              </a:ext>
            </a:extLst>
          </p:cNvPr>
          <p:cNvSpPr txBox="1"/>
          <p:nvPr/>
        </p:nvSpPr>
        <p:spPr>
          <a:xfrm>
            <a:off x="6499654" y="2690336"/>
            <a:ext cx="3707027" cy="738664"/>
          </a:xfrm>
          <a:prstGeom prst="rect">
            <a:avLst/>
          </a:prstGeom>
          <a:noFill/>
        </p:spPr>
        <p:txBody>
          <a:bodyPr wrap="square" rtlCol="0">
            <a:spAutoFit/>
          </a:bodyPr>
          <a:lstStyle/>
          <a:p>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3" action="ppaction://hlinksldjump"/>
              </a:rPr>
              <a:t>Telework…. 10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307678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5D0034-45B2-4DFE-95C6-E2A81C20E6A0}"/>
              </a:ext>
            </a:extLst>
          </p:cNvPr>
          <p:cNvSpPr>
            <a:spLocks noGrp="1"/>
          </p:cNvSpPr>
          <p:nvPr>
            <p:ph type="title"/>
          </p:nvPr>
        </p:nvSpPr>
        <p:spPr/>
        <p:txBody>
          <a:bodyPr/>
          <a:lstStyle/>
          <a:p>
            <a:r>
              <a:rPr lang="en-US" dirty="0">
                <a:latin typeface="Calibri" panose="020F0502020204030204" pitchFamily="34" charset="0"/>
                <a:ea typeface="Calibri" panose="020F0502020204030204" pitchFamily="34" charset="0"/>
                <a:cs typeface="Times New Roman" panose="02020603050405020304" pitchFamily="18" charset="0"/>
              </a:rPr>
              <a:t>9</a:t>
            </a:r>
            <a:r>
              <a:rPr lang="en-US" sz="4400" dirty="0">
                <a:effectLst/>
                <a:latin typeface="Calibri" panose="020F0502020204030204" pitchFamily="34" charset="0"/>
                <a:ea typeface="Calibri" panose="020F0502020204030204" pitchFamily="34" charset="0"/>
                <a:cs typeface="Times New Roman" panose="02020603050405020304" pitchFamily="18" charset="0"/>
              </a:rPr>
              <a:t>. Head back to the office</a:t>
            </a:r>
          </a:p>
        </p:txBody>
      </p:sp>
      <p:sp>
        <p:nvSpPr>
          <p:cNvPr id="5" name="Content Placeholder 4">
            <a:extLst>
              <a:ext uri="{FF2B5EF4-FFF2-40B4-BE49-F238E27FC236}">
                <a16:creationId xmlns:a16="http://schemas.microsoft.com/office/drawing/2014/main" id="{07FDC591-8EBD-4579-95CD-E152CE6784D7}"/>
              </a:ext>
            </a:extLst>
          </p:cNvPr>
          <p:cNvSpPr>
            <a:spLocks noGrp="1"/>
          </p:cNvSpPr>
          <p:nvPr>
            <p:ph idx="1"/>
          </p:nvPr>
        </p:nvSpPr>
        <p:spPr>
          <a:xfrm>
            <a:off x="94735" y="2180567"/>
            <a:ext cx="6001265" cy="4042104"/>
          </a:xfrm>
        </p:spPr>
        <p:txBody>
          <a:bodyPr>
            <a:normAutofit/>
          </a:bodyPr>
          <a:lstStyle/>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You laugh. “I wish I could sneak out early, but I have a few things to take care of back at the office. I’ll be home early though!” Jason looked at you skeptically. “Seriously! I promise…we won’t be late tonight.” You part ways, Jason heading out on some errands and you heading back to the office. Back at work, you quickly scan your emails for anything emergent, and find the junior member from your team has some free time to review the proposal he submitted. After the meeting, you wrap up a little early and head out for some self care.</a:t>
            </a:r>
          </a:p>
        </p:txBody>
      </p:sp>
      <p:sp>
        <p:nvSpPr>
          <p:cNvPr id="6" name="TextBox 5">
            <a:extLst>
              <a:ext uri="{FF2B5EF4-FFF2-40B4-BE49-F238E27FC236}">
                <a16:creationId xmlns:a16="http://schemas.microsoft.com/office/drawing/2014/main" id="{21D84CBF-354D-4439-9050-8BB26CE70863}"/>
              </a:ext>
            </a:extLst>
          </p:cNvPr>
          <p:cNvSpPr txBox="1"/>
          <p:nvPr/>
        </p:nvSpPr>
        <p:spPr>
          <a:xfrm>
            <a:off x="7140921" y="2651688"/>
            <a:ext cx="3707027" cy="1566198"/>
          </a:xfrm>
          <a:prstGeom prst="rect">
            <a:avLst/>
          </a:prstGeom>
          <a:noFill/>
        </p:spPr>
        <p:txBody>
          <a:bodyPr wrap="square" rtlCol="0">
            <a:sp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2" action="ppaction://hlinksldjump"/>
              </a:rPr>
              <a:t>You plan to meditate……11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3" action="ppaction://hlinksldjump"/>
              </a:rPr>
              <a:t>You plan to go to Yoga….. 13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4" action="ppaction://hlinksldjump"/>
              </a:rPr>
              <a:t>You plan to float…. 12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133846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TotalTime>
  <Words>5074</Words>
  <Application>Microsoft Office PowerPoint</Application>
  <PresentationFormat>Widescreen</PresentationFormat>
  <Paragraphs>145</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Rise and shine…..</vt:lpstr>
      <vt:lpstr>2. You recognize the room</vt:lpstr>
      <vt:lpstr>3. You don’t recognize the room</vt:lpstr>
      <vt:lpstr>4. You make coffee</vt:lpstr>
      <vt:lpstr>5. You make tea</vt:lpstr>
      <vt:lpstr>6. Head to your office</vt:lpstr>
      <vt:lpstr>7. Head to the conference room</vt:lpstr>
      <vt:lpstr>8. Lunch with Jason</vt:lpstr>
      <vt:lpstr>9. Head back to the office</vt:lpstr>
      <vt:lpstr>10. Telework</vt:lpstr>
      <vt:lpstr>11. Meditation</vt:lpstr>
      <vt:lpstr>12. Float</vt:lpstr>
      <vt:lpstr>13. Yoga</vt:lpstr>
      <vt:lpstr>14. Art Studio</vt:lpstr>
      <vt:lpstr>15. Getting ready for the banquet</vt:lpstr>
      <vt:lpstr>15. Arrive at the banquet</vt:lpstr>
      <vt:lpstr>17. Meet with James</vt:lpstr>
      <vt:lpstr>18. Your Acceptance Speech</vt:lpstr>
      <vt:lpstr>19. The city</vt:lpstr>
      <vt:lpstr>20. The country</vt:lpstr>
      <vt:lpstr>21. Check your emails</vt:lpstr>
      <vt:lpstr>22. Yes! You have time</vt:lpstr>
      <vt:lpstr>23. No, better not risk it</vt:lpstr>
      <vt:lpstr>24. Airport</vt:lpstr>
      <vt:lpstr>25. Taxi</vt:lpstr>
      <vt:lpstr>26. Subway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Rise and shine…..</dc:title>
  <dc:creator>McLelland, Chrystin Ann</dc:creator>
  <cp:lastModifiedBy>McLelland, Chrystin Ann</cp:lastModifiedBy>
  <cp:revision>10</cp:revision>
  <dcterms:created xsi:type="dcterms:W3CDTF">2021-03-15T06:23:31Z</dcterms:created>
  <dcterms:modified xsi:type="dcterms:W3CDTF">2021-03-15T07:41:18Z</dcterms:modified>
</cp:coreProperties>
</file>